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6"/>
    <p:sldMasterId id="2147484475" r:id="rId7"/>
  </p:sldMasterIdLst>
  <p:notesMasterIdLst>
    <p:notesMasterId r:id="rId83"/>
  </p:notesMasterIdLst>
  <p:handoutMasterIdLst>
    <p:handoutMasterId r:id="rId84"/>
  </p:handoutMasterIdLst>
  <p:sldIdLst>
    <p:sldId id="260" r:id="rId8"/>
    <p:sldId id="312" r:id="rId9"/>
    <p:sldId id="314" r:id="rId10"/>
    <p:sldId id="405" r:id="rId11"/>
    <p:sldId id="330" r:id="rId12"/>
    <p:sldId id="329" r:id="rId13"/>
    <p:sldId id="331" r:id="rId14"/>
    <p:sldId id="334" r:id="rId15"/>
    <p:sldId id="404" r:id="rId16"/>
    <p:sldId id="332" r:id="rId17"/>
    <p:sldId id="328" r:id="rId18"/>
    <p:sldId id="333" r:id="rId19"/>
    <p:sldId id="335" r:id="rId20"/>
    <p:sldId id="343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5" r:id="rId46"/>
    <p:sldId id="361" r:id="rId47"/>
    <p:sldId id="363" r:id="rId48"/>
    <p:sldId id="364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4" r:id="rId57"/>
    <p:sldId id="375" r:id="rId58"/>
    <p:sldId id="376" r:id="rId59"/>
    <p:sldId id="377" r:id="rId60"/>
    <p:sldId id="378" r:id="rId61"/>
    <p:sldId id="373" r:id="rId62"/>
    <p:sldId id="379" r:id="rId63"/>
    <p:sldId id="380" r:id="rId64"/>
    <p:sldId id="385" r:id="rId65"/>
    <p:sldId id="386" r:id="rId66"/>
    <p:sldId id="387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401" r:id="rId80"/>
    <p:sldId id="402" r:id="rId81"/>
    <p:sldId id="326" r:id="rId82"/>
  </p:sldIdLst>
  <p:sldSz cx="9906000" cy="6858000" type="A4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1661" userDrawn="1">
          <p15:clr>
            <a:srgbClr val="A4A3A4"/>
          </p15:clr>
        </p15:guide>
        <p15:guide id="3" pos="3120">
          <p15:clr>
            <a:srgbClr val="A4A3A4"/>
          </p15:clr>
        </p15:guide>
        <p15:guide id="4" pos="3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BDB"/>
    <a:srgbClr val="485C79"/>
    <a:srgbClr val="FF3980"/>
    <a:srgbClr val="9FA8DA"/>
    <a:srgbClr val="FCF4D8"/>
    <a:srgbClr val="F9E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34" autoAdjust="0"/>
    <p:restoredTop sz="96327" autoAdjust="0"/>
  </p:normalViewPr>
  <p:slideViewPr>
    <p:cSldViewPr>
      <p:cViewPr varScale="1">
        <p:scale>
          <a:sx n="106" d="100"/>
          <a:sy n="106" d="100"/>
        </p:scale>
        <p:origin x="2016" y="108"/>
      </p:cViewPr>
      <p:guideLst>
        <p:guide orient="horz" pos="2205"/>
        <p:guide orient="horz" pos="1661"/>
        <p:guide pos="3120"/>
        <p:guide pos="398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30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customXml" Target="../customXml/item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theme" Target="theme/theme1.xml"/><Relationship Id="rId61" Type="http://schemas.openxmlformats.org/officeDocument/2006/relationships/slide" Target="slides/slide54.xml"/><Relationship Id="rId82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8A3FC-922A-4EA6-8220-C7D31A08AE2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60E98-F2DF-4BA5-9CEA-C7A72CA67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5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9C0FC0A-8EC4-45F8-BAE3-5FBDF274FF84}" type="datetimeFigureOut">
              <a:rPr lang="ko-KR" altLang="en-US"/>
              <a:pPr>
                <a:defRPr/>
              </a:pPr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1B8A35F2-6331-49D4-8813-E163F37982F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5504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5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897F6F4-9267-44EB-B43D-D3AB4AFE9860}" type="slidenum">
              <a:rPr lang="ko-KR" altLang="en-US" smtClean="0"/>
              <a:pPr eaLnBrk="1" hangingPunct="1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58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379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03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445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8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898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311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154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850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925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1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968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6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52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844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73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78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565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0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2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31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7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96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323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1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49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98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31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95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96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586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2330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1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81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0844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055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084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51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8342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97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88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9261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51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3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77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664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070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986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2752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8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955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919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37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3457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30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8794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51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596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408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72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948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383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8A35F2-6331-49D4-8813-E163F37982F4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0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63" y="490538"/>
            <a:ext cx="10096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4515" y="2138606"/>
            <a:ext cx="6942771" cy="470500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24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4515" y="2655962"/>
            <a:ext cx="6934200" cy="312440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ko-KR" altLang="en-US"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825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9FD95-7B77-4D3C-B958-516623C4AD4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7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781-B685-41BD-8677-2645103156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7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D20DC-F672-4E85-9B00-BE397DEE9E1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121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381794" y="527050"/>
            <a:ext cx="914241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37774733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87C25C1-8442-489A-AF1A-E580C470D7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" y="284"/>
            <a:ext cx="9905181" cy="6857433"/>
          </a:xfrm>
          <a:prstGeom prst="rect">
            <a:avLst/>
          </a:prstGeom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7C429925-B39D-45BC-B658-20D5C42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67" y="549276"/>
            <a:ext cx="8346148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19A3D46A-9087-41B3-8F2F-ECCEFAA088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80787" y="1004571"/>
            <a:ext cx="8346148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A7827593-FF00-42F3-B265-F7D7EEC624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387" y="549275"/>
            <a:ext cx="345679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E7D3DD72-A510-4BD1-82D9-80770A71BFDA}"/>
              </a:ext>
            </a:extLst>
          </p:cNvPr>
          <p:cNvSpPr/>
          <p:nvPr/>
        </p:nvSpPr>
        <p:spPr>
          <a:xfrm>
            <a:off x="9326564" y="6368532"/>
            <a:ext cx="3058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</a:pPr>
            <a:fld id="{88B3AE5A-10BA-4173-8E7E-D8F2BB88D393}" type="slidenum">
              <a:rPr lang="en-US" altLang="ko-KR" sz="900" spc="-6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sz="900" dirty="0">
              <a:solidFill>
                <a:srgbClr val="4C4C4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67140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453">
          <p15:clr>
            <a:srgbClr val="FBAE40"/>
          </p15:clr>
        </p15:guide>
        <p15:guide id="4" pos="5307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059A719-D776-48C6-8F1C-905721D1A80B}"/>
              </a:ext>
            </a:extLst>
          </p:cNvPr>
          <p:cNvSpPr/>
          <p:nvPr userDrawn="1"/>
        </p:nvSpPr>
        <p:spPr>
          <a:xfrm>
            <a:off x="0" y="0"/>
            <a:ext cx="990559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2267CF-6750-4C88-BE8E-CF356D21A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" y="284"/>
            <a:ext cx="9905181" cy="68574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7DA3AB9B-7687-4061-9AF4-CFA6DAAA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67" y="549276"/>
            <a:ext cx="8346148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D3D8CE8-531A-442E-9EEC-7939D7E11C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80787" y="1004571"/>
            <a:ext cx="8346148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B61A49DB-263A-49A2-BBDC-1E05E8130E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387" y="549275"/>
            <a:ext cx="345679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464F6832-C8F1-482D-9692-272144AC8D78}"/>
              </a:ext>
            </a:extLst>
          </p:cNvPr>
          <p:cNvSpPr/>
          <p:nvPr/>
        </p:nvSpPr>
        <p:spPr>
          <a:xfrm>
            <a:off x="9326564" y="6368532"/>
            <a:ext cx="3058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</a:pPr>
            <a:fld id="{88B3AE5A-10BA-4173-8E7E-D8F2BB88D393}" type="slidenum">
              <a:rPr lang="en-US" altLang="ko-KR" sz="900" spc="-6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sz="900" dirty="0">
              <a:solidFill>
                <a:prstClr val="white">
                  <a:lumMod val="50000"/>
                </a:prstClr>
              </a:solidFill>
              <a:latin typeface="맑은 고딕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6FAA2AF-0BF4-4960-AA34-91EA9D674EE8}"/>
              </a:ext>
            </a:extLst>
          </p:cNvPr>
          <p:cNvSpPr/>
          <p:nvPr/>
        </p:nvSpPr>
        <p:spPr>
          <a:xfrm>
            <a:off x="364597" y="6368532"/>
            <a:ext cx="3555879" cy="21544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defTabSz="4572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dirty="0">
                <a:solidFill>
                  <a:srgbClr val="7F7F7F"/>
                </a:solidFill>
                <a:latin typeface="Malgun Gothic"/>
                <a:ea typeface="맑은 고딕" panose="020B0503020000020004" pitchFamily="50" charset="-127"/>
                <a:cs typeface="Malgun Gothic"/>
              </a:rPr>
              <a:t>0</a:t>
            </a:r>
            <a:r>
              <a:rPr kumimoji="0" lang="en-US" altLang="ko-KR" sz="800" dirty="0">
                <a:solidFill>
                  <a:srgbClr val="7F7F7F"/>
                </a:solidFill>
                <a:latin typeface="Malgun Gothic"/>
                <a:ea typeface="맑은 고딕" panose="020B0503020000020004" pitchFamily="50" charset="-127"/>
                <a:cs typeface="Malgun Gothic"/>
              </a:rPr>
              <a:t>000</a:t>
            </a:r>
            <a:r>
              <a:rPr kumimoji="0" lang="ko-KR" altLang="en-US" sz="800" dirty="0">
                <a:solidFill>
                  <a:srgbClr val="7F7F7F"/>
                </a:solidFill>
                <a:latin typeface="Malgun Gothic"/>
                <a:ea typeface="맑은 고딕" panose="020B0503020000020004" pitchFamily="50" charset="-127"/>
                <a:cs typeface="Malgun Gothic"/>
              </a:rPr>
              <a:t>본부 </a:t>
            </a:r>
            <a:r>
              <a:rPr kumimoji="0" lang="en-US" altLang="ko-KR" sz="800" dirty="0">
                <a:solidFill>
                  <a:srgbClr val="7F7F7F"/>
                </a:solidFill>
                <a:latin typeface="Malgun Gothic"/>
                <a:ea typeface="맑은 고딕" panose="020B0503020000020004" pitchFamily="50" charset="-127"/>
                <a:cs typeface="Malgun Gothic"/>
              </a:rPr>
              <a:t>0000</a:t>
            </a:r>
            <a:r>
              <a:rPr kumimoji="0" lang="ko-KR" altLang="en-US" sz="800" dirty="0">
                <a:solidFill>
                  <a:srgbClr val="7F7F7F"/>
                </a:solidFill>
                <a:latin typeface="Malgun Gothic"/>
                <a:ea typeface="맑은 고딕" panose="020B0503020000020004" pitchFamily="50" charset="-127"/>
                <a:cs typeface="Malgun Gothic"/>
              </a:rPr>
              <a:t>팀 </a:t>
            </a:r>
          </a:p>
        </p:txBody>
      </p:sp>
    </p:spTree>
    <p:extLst>
      <p:ext uri="{BB962C8B-B14F-4D97-AF65-F5344CB8AC3E}">
        <p14:creationId xmlns:p14="http://schemas.microsoft.com/office/powerpoint/2010/main" val="454515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453">
          <p15:clr>
            <a:srgbClr val="FBAE40"/>
          </p15:clr>
        </p15:guide>
        <p15:guide id="4" pos="5307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509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커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450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3" y="6447281"/>
            <a:ext cx="121187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latinLnBrk="0">
              <a:lnSpc>
                <a:spcPct val="110000"/>
              </a:lnSpc>
            </a:pPr>
            <a:fld id="{88B3AE5A-10BA-4173-8E7E-D8F2BB88D393}" type="slidenum">
              <a:rPr lang="en-US" altLang="ko-KR" sz="900" spc="-60" smtClean="0">
                <a:solidFill>
                  <a:srgbClr val="FFFFFF">
                    <a:lumMod val="75000"/>
                  </a:srgbClr>
                </a:solidFill>
                <a:latin typeface="맑은 고딕"/>
                <a:ea typeface="맑은 고딕" panose="020B0503020000020004" pitchFamily="50" charset="-127"/>
                <a:cs typeface="굴림" pitchFamily="50" charset="-127"/>
              </a:rPr>
              <a:pPr algn="r" latinLnBrk="0">
                <a:lnSpc>
                  <a:spcPct val="110000"/>
                </a:lnSpc>
              </a:pPr>
              <a:t>‹#›</a:t>
            </a:fld>
            <a:endParaRPr lang="ko-KR" altLang="ko-KR" sz="900" spc="-60" dirty="0">
              <a:solidFill>
                <a:srgbClr val="FFFFFF">
                  <a:lumMod val="75000"/>
                </a:srgbClr>
              </a:solidFill>
              <a:latin typeface="맑은 고딕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9404323" y="6447281"/>
            <a:ext cx="121187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latinLnBrk="0">
              <a:lnSpc>
                <a:spcPct val="110000"/>
              </a:lnSpc>
            </a:pPr>
            <a:fld id="{88B3AE5A-10BA-4173-8E7E-D8F2BB88D393}" type="slidenum">
              <a:rPr lang="en-US" altLang="ko-KR" sz="900" spc="-60" smtClean="0">
                <a:solidFill>
                  <a:srgbClr val="FFFFFF">
                    <a:lumMod val="75000"/>
                  </a:srgbClr>
                </a:solidFill>
                <a:latin typeface="맑은 고딕"/>
                <a:ea typeface="맑은 고딕" panose="020B0503020000020004" pitchFamily="50" charset="-127"/>
                <a:cs typeface="굴림" pitchFamily="50" charset="-127"/>
              </a:rPr>
              <a:pPr algn="r" latinLnBrk="0">
                <a:lnSpc>
                  <a:spcPct val="110000"/>
                </a:lnSpc>
              </a:pPr>
              <a:t>‹#›</a:t>
            </a:fld>
            <a:endParaRPr lang="ko-KR" altLang="ko-KR" sz="900" spc="-60" dirty="0">
              <a:solidFill>
                <a:srgbClr val="FFFFFF">
                  <a:lumMod val="75000"/>
                </a:srgbClr>
              </a:solidFill>
              <a:latin typeface="맑은 고딕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776538" y="1095103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3" y="702266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72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085" y="144464"/>
            <a:ext cx="9026531" cy="331787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406086" y="550260"/>
            <a:ext cx="9126935" cy="56166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4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22CB5-4570-49ED-BF13-73F7A1F5852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54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73A1B-AE72-474E-9878-8491C498EE0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7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FD5D6-1A0E-4427-8817-CABD5E39BE5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8E112-7C0F-4B78-ADFC-4081E505FD0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5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5CE30-F600-48EA-B808-A26FFA49E5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627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732DF-286B-459C-A7AD-1B7BB8E11A1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7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8E713-7CC6-4756-A129-44C94FB5DA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1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28358-77FE-4D01-9706-2E344B9F5AF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06400" y="144463"/>
            <a:ext cx="902652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큰 제목 </a:t>
            </a:r>
            <a:r>
              <a:rPr lang="en-US" altLang="ko-KR"/>
              <a:t>[</a:t>
            </a:r>
            <a:r>
              <a:rPr lang="ko-KR" altLang="en-US"/>
              <a:t>맑은 고딕 </a:t>
            </a:r>
            <a:r>
              <a:rPr lang="en-US" altLang="ko-KR"/>
              <a:t>bold, 14pt]</a:t>
            </a:r>
            <a:endParaRPr lang="ko-KR" altLang="en-US"/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08000" y="549275"/>
            <a:ext cx="888047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 </a:t>
            </a:r>
            <a:r>
              <a:rPr lang="en-US" altLang="ko-KR"/>
              <a:t>bold, 14pt]</a:t>
            </a:r>
            <a:endParaRPr lang="ko-KR" altLang="en-US"/>
          </a:p>
          <a:p>
            <a:pPr lvl="1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  <a:endParaRPr lang="ko-KR" altLang="en-US"/>
          </a:p>
          <a:p>
            <a:pPr lvl="2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</a:p>
          <a:p>
            <a:pPr lvl="3"/>
            <a:r>
              <a:rPr lang="ko-KR" altLang="en-US"/>
              <a:t>기본 문자열 </a:t>
            </a:r>
            <a:r>
              <a:rPr lang="en-US" altLang="ko-KR"/>
              <a:t>[</a:t>
            </a:r>
            <a:r>
              <a:rPr lang="ko-KR" altLang="en-US"/>
              <a:t>맑은 고딕</a:t>
            </a:r>
            <a:r>
              <a:rPr lang="en-US" altLang="ko-KR"/>
              <a:t>, 12pt]</a:t>
            </a:r>
          </a:p>
          <a:p>
            <a:pPr lvl="4"/>
            <a:endParaRPr lang="en-US" altLang="ko-KR"/>
          </a:p>
          <a:p>
            <a:pPr lvl="4"/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382588" y="527050"/>
            <a:ext cx="914241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  <p:sldLayoutId id="2147484473" r:id="rId12"/>
    <p:sldLayoutId id="2147484474" r:id="rId13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lang="ko-KR" altLang="en-US" sz="1400" b="1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27013" indent="-227013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"/>
        <a:defRPr sz="14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419100" indent="-184150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"/>
        <a:defRPr sz="12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587375" indent="-125413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맑은 고딕" pitchFamily="50" charset="-127"/>
        <a:buChar char="-"/>
        <a:defRPr sz="12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763588" indent="-142875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Wingdings" pitchFamily="2" charset="2"/>
        <a:buChar char="§"/>
        <a:tabLst>
          <a:tab pos="720725" algn="l"/>
        </a:tabLst>
        <a:defRPr sz="12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90625" indent="-117475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Arial" pitchFamily="34" charset="0"/>
        <a:defRPr sz="12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52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453">
          <p15:clr>
            <a:srgbClr val="F26B43"/>
          </p15:clr>
        </p15:guide>
        <p15:guide id="4" pos="5307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21.xml"/><Relationship Id="rId7" Type="http://schemas.openxmlformats.org/officeDocument/2006/relationships/slide" Target="slide3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1.xml"/><Relationship Id="rId5" Type="http://schemas.openxmlformats.org/officeDocument/2006/relationships/slide" Target="slide29.xml"/><Relationship Id="rId4" Type="http://schemas.openxmlformats.org/officeDocument/2006/relationships/slide" Target="slide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" Target="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" Target="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0.xml"/><Relationship Id="rId5" Type="http://schemas.openxmlformats.org/officeDocument/2006/relationships/slide" Target="slide42.xml"/><Relationship Id="rId4" Type="http://schemas.openxmlformats.org/officeDocument/2006/relationships/slide" Target="slide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Relationship Id="rId5" Type="http://schemas.openxmlformats.org/officeDocument/2006/relationships/slide" Target="slide58.xml"/><Relationship Id="rId4" Type="http://schemas.openxmlformats.org/officeDocument/2006/relationships/slide" Target="slide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8.xml"/><Relationship Id="rId5" Type="http://schemas.openxmlformats.org/officeDocument/2006/relationships/slide" Target="slide36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56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7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" Target="slide67.xml"/><Relationship Id="rId7" Type="http://schemas.openxmlformats.org/officeDocument/2006/relationships/slide" Target="slide6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2.xml"/><Relationship Id="rId5" Type="http://schemas.openxmlformats.org/officeDocument/2006/relationships/slide" Target="slide69.xml"/><Relationship Id="rId4" Type="http://schemas.openxmlformats.org/officeDocument/2006/relationships/slide" Target="slide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4953000" y="1587610"/>
            <a:ext cx="4552980" cy="471487"/>
          </a:xfrm>
          <a:ln/>
        </p:spPr>
        <p:txBody>
          <a:bodyPr/>
          <a:lstStyle/>
          <a:p>
            <a:pPr algn="r"/>
            <a:r>
              <a:rPr lang="en-US" altLang="ko-KR" sz="2800" dirty="0"/>
              <a:t>UI </a:t>
            </a:r>
            <a:r>
              <a:rPr lang="ko-KR" altLang="en-US" sz="2800" dirty="0"/>
              <a:t>설계서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6393160" y="1196752"/>
            <a:ext cx="3088432" cy="312737"/>
          </a:xfrm>
          <a:ln/>
        </p:spPr>
        <p:txBody>
          <a:bodyPr/>
          <a:lstStyle/>
          <a:p>
            <a:pPr algn="r"/>
            <a:r>
              <a:rPr lang="en-US" dirty="0"/>
              <a:t>[</a:t>
            </a:r>
            <a:r>
              <a:rPr lang="ko-KR" altLang="en-US" dirty="0"/>
              <a:t>프로젝트 명</a:t>
            </a:r>
            <a:r>
              <a:rPr lang="en-US" dirty="0"/>
              <a:t>]</a:t>
            </a:r>
            <a:endParaRPr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95464"/>
              </p:ext>
            </p:extLst>
          </p:nvPr>
        </p:nvGraphicFramePr>
        <p:xfrm>
          <a:off x="5784498" y="4293096"/>
          <a:ext cx="3632998" cy="1368152"/>
        </p:xfrm>
        <a:graphic>
          <a:graphicData uri="http://schemas.openxmlformats.org/drawingml/2006/table">
            <a:tbl>
              <a:tblPr/>
              <a:tblGrid>
                <a:gridCol w="1351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dist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문 서 번 호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맑은 고딕"/>
                          <a:ea typeface="바탕체"/>
                        </a:rPr>
                        <a:t> </a:t>
                      </a:r>
                      <a:endParaRPr lang="ko-KR" sz="1000" dirty="0">
                        <a:effectLst/>
                        <a:latin typeface="Times New Roman"/>
                        <a:ea typeface="바탕체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dist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문 서 </a:t>
                      </a:r>
                      <a:r>
                        <a:rPr lang="ko-KR" sz="1000" b="1" kern="100" dirty="0" err="1"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버</a:t>
                      </a:r>
                      <a:r>
                        <a:rPr lang="ko-KR" sz="1000" b="1" kern="100" dirty="0"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 전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맑은 고딕"/>
                          <a:ea typeface="바탕체"/>
                        </a:rPr>
                        <a:t> </a:t>
                      </a:r>
                      <a:endParaRPr lang="ko-KR" sz="1000" dirty="0">
                        <a:effectLst/>
                        <a:latin typeface="Times New Roman"/>
                        <a:ea typeface="바탕체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dist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작 성 일 자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effectLst/>
                          <a:latin typeface="맑은 고딕"/>
                          <a:ea typeface="바탕체"/>
                        </a:rPr>
                        <a:t>2022-12-01</a:t>
                      </a:r>
                      <a:r>
                        <a:rPr lang="en-US" sz="1000" b="1" kern="100" dirty="0">
                          <a:effectLst/>
                          <a:latin typeface="맑은 고딕"/>
                          <a:ea typeface="바탕체"/>
                        </a:rPr>
                        <a:t> </a:t>
                      </a:r>
                      <a:endParaRPr lang="ko-KR" sz="1000" dirty="0">
                        <a:effectLst/>
                        <a:latin typeface="Times New Roman"/>
                        <a:ea typeface="바탕체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dist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맑은 고딕"/>
                          <a:ea typeface="맑은 고딕"/>
                          <a:cs typeface="맑은 고딕"/>
                        </a:rPr>
                        <a:t>작성자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+mn-lt"/>
                          <a:ea typeface="바탕체"/>
                        </a:rPr>
                        <a:t> </a:t>
                      </a:r>
                      <a:r>
                        <a:rPr lang="ko-KR" altLang="en-US" sz="1000" b="1" kern="100" dirty="0" err="1">
                          <a:effectLst/>
                          <a:latin typeface="+mn-lt"/>
                          <a:ea typeface="바탕체"/>
                        </a:rPr>
                        <a:t>캐스트이즈</a:t>
                      </a:r>
                      <a:r>
                        <a:rPr lang="ko-KR" altLang="en-US" sz="1000" b="1" kern="100" dirty="0">
                          <a:effectLst/>
                          <a:latin typeface="+mn-lt"/>
                          <a:ea typeface="바탕체"/>
                        </a:rPr>
                        <a:t> </a:t>
                      </a:r>
                      <a:r>
                        <a:rPr lang="ko-KR" altLang="en-US" sz="1000" b="1" kern="100" dirty="0" err="1">
                          <a:effectLst/>
                          <a:latin typeface="+mn-lt"/>
                          <a:ea typeface="바탕체"/>
                        </a:rPr>
                        <a:t>강신애</a:t>
                      </a:r>
                      <a:endParaRPr lang="ko-KR" sz="1000" dirty="0">
                        <a:effectLst/>
                        <a:latin typeface="+mn-lt"/>
                        <a:ea typeface="바탕체"/>
                      </a:endParaRPr>
                    </a:p>
                  </a:txBody>
                  <a:tcPr marL="62865" marR="6286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953000" y="2060848"/>
            <a:ext cx="44633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F91FE8-C137-183F-1227-DD6DEE0A3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54" y="476672"/>
            <a:ext cx="1008236" cy="305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35F125-1296-2452-AAD0-D075D1A3B839}"/>
              </a:ext>
            </a:extLst>
          </p:cNvPr>
          <p:cNvSpPr txBox="1"/>
          <p:nvPr/>
        </p:nvSpPr>
        <p:spPr>
          <a:xfrm>
            <a:off x="185738" y="3041395"/>
            <a:ext cx="6447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1">
                <a:solidFill>
                  <a:srgbClr val="EDF0F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CHAPTER #01</a:t>
            </a:r>
          </a:p>
          <a:p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로그인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165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14036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01-010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로그인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r>
              <a:rPr lang="en-US" altLang="ko-KR" sz="1400" dirty="0"/>
              <a:t>CHAPTER #01</a:t>
            </a:r>
            <a:r>
              <a:rPr lang="ko-KR" altLang="en-US" sz="1400" dirty="0"/>
              <a:t> 로그인</a:t>
            </a:r>
            <a:endParaRPr lang="en-US" altLang="ko-KR" sz="1400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10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4140"/>
              </p:ext>
            </p:extLst>
          </p:nvPr>
        </p:nvGraphicFramePr>
        <p:xfrm>
          <a:off x="6754557" y="1700808"/>
          <a:ext cx="2679565" cy="3223545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SPASS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로고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SPASS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로고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사용자명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(ID)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ID </a:t>
                      </a: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입력</a:t>
                      </a:r>
                      <a:endParaRPr lang="en-US" altLang="ko-KR" sz="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ID</a:t>
                      </a: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는 이메일 형태</a:t>
                      </a:r>
                      <a:endParaRPr lang="en-US" altLang="ko-KR" sz="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비밀번호 입력</a:t>
                      </a:r>
                      <a:endParaRPr lang="en-US" altLang="ko-KR" sz="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기본적으로 비밀번호는 </a:t>
                      </a: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****</a:t>
                      </a:r>
                      <a:r>
                        <a:rPr lang="ko-KR" altLang="en-US" sz="700" b="0" i="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으로</a:t>
                      </a: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표시되며          선택 시 비밀번호 노출</a:t>
                      </a:r>
                      <a:endParaRPr lang="en-US" altLang="ko-KR" sz="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 찾기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비밀번호 찾기 화면으로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아이디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비밀번호 입력 후 로그인 선택 시 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정상로그인이면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아이디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비밀번호가 잘못되었다면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Invalid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username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or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password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문구 노출되며 로그인 실패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304719B7-B047-35A2-BDB9-1C3B9A6491FD}"/>
              </a:ext>
            </a:extLst>
          </p:cNvPr>
          <p:cNvGrpSpPr/>
          <p:nvPr/>
        </p:nvGrpSpPr>
        <p:grpSpPr>
          <a:xfrm>
            <a:off x="1352600" y="2420888"/>
            <a:ext cx="4833257" cy="3091543"/>
            <a:chOff x="2249743" y="2176785"/>
            <a:chExt cx="4833257" cy="3091543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FD7753A6-356E-F3E6-EBDC-BCA977748056}"/>
                </a:ext>
              </a:extLst>
            </p:cNvPr>
            <p:cNvSpPr/>
            <p:nvPr/>
          </p:nvSpPr>
          <p:spPr>
            <a:xfrm>
              <a:off x="2249743" y="2176785"/>
              <a:ext cx="4833257" cy="3091543"/>
            </a:xfrm>
            <a:prstGeom prst="roundRect">
              <a:avLst>
                <a:gd name="adj" fmla="val 235"/>
              </a:avLst>
            </a:prstGeom>
            <a:solidFill>
              <a:srgbClr val="02235B"/>
            </a:solidFill>
            <a:ln>
              <a:solidFill>
                <a:srgbClr val="0223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7" name="그림 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FE13B80-1A1A-3B71-AB73-548D7AFC4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0598" y="2547243"/>
              <a:ext cx="2091546" cy="345793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4F1BE7F-F66C-68B7-2354-C06A98D1E1C0}"/>
                </a:ext>
              </a:extLst>
            </p:cNvPr>
            <p:cNvGrpSpPr/>
            <p:nvPr/>
          </p:nvGrpSpPr>
          <p:grpSpPr>
            <a:xfrm>
              <a:off x="2540362" y="3389716"/>
              <a:ext cx="4252019" cy="236866"/>
              <a:chOff x="2596091" y="3389716"/>
              <a:chExt cx="4252019" cy="23686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EAA84C4-3C2F-5AAC-4CDD-D97B25677F43}"/>
                  </a:ext>
                </a:extLst>
              </p:cNvPr>
              <p:cNvGrpSpPr/>
              <p:nvPr/>
            </p:nvGrpSpPr>
            <p:grpSpPr>
              <a:xfrm>
                <a:off x="2596091" y="3389716"/>
                <a:ext cx="4252019" cy="236866"/>
                <a:chOff x="2600119" y="3752428"/>
                <a:chExt cx="4252019" cy="236866"/>
              </a:xfrm>
            </p:grpSpPr>
            <p:cxnSp>
              <p:nvCxnSpPr>
                <p:cNvPr id="34" name="직선 연결선[R] 33">
                  <a:extLst>
                    <a:ext uri="{FF2B5EF4-FFF2-40B4-BE49-F238E27FC236}">
                      <a16:creationId xmlns:a16="http://schemas.microsoft.com/office/drawing/2014/main" id="{929D223D-0246-E417-1F3B-AE473BFC3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00119" y="3989294"/>
                  <a:ext cx="4252019" cy="0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5" name="그래픽 34" descr="봉투 윤곽선">
                  <a:extLst>
                    <a:ext uri="{FF2B5EF4-FFF2-40B4-BE49-F238E27FC236}">
                      <a16:creationId xmlns:a16="http://schemas.microsoft.com/office/drawing/2014/main" id="{3BE40673-0B8E-DF9F-0FCD-881E22221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0119" y="3752428"/>
                  <a:ext cx="236866" cy="236866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60350D-DAAA-077C-D914-487462E8F2DE}"/>
                  </a:ext>
                </a:extLst>
              </p:cNvPr>
              <p:cNvSpPr txBox="1"/>
              <p:nvPr/>
            </p:nvSpPr>
            <p:spPr>
              <a:xfrm>
                <a:off x="2832957" y="3399737"/>
                <a:ext cx="18623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800" dirty="0">
                    <a:solidFill>
                      <a:schemeClr val="bg1">
                        <a:lumMod val="9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사용자명</a:t>
                </a:r>
                <a:r>
                  <a:rPr kumimoji="1" lang="ko-KR" altLang="en-US" sz="800" dirty="0">
                    <a:solidFill>
                      <a:schemeClr val="bg1">
                        <a:lumMod val="9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800" dirty="0">
                    <a:solidFill>
                      <a:schemeClr val="bg1">
                        <a:lumMod val="9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(</a:t>
                </a:r>
                <a:r>
                  <a:rPr kumimoji="1" lang="ko-KR" altLang="en-US" sz="800" dirty="0">
                    <a:solidFill>
                      <a:schemeClr val="bg1">
                        <a:lumMod val="9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이메일</a:t>
                </a:r>
                <a:r>
                  <a:rPr kumimoji="1" lang="en-US" altLang="ko-KR" sz="800" dirty="0">
                    <a:solidFill>
                      <a:schemeClr val="bg1">
                        <a:lumMod val="9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)</a:t>
                </a:r>
                <a:r>
                  <a:rPr kumimoji="1" lang="ko-KR" altLang="en-US" sz="800" dirty="0">
                    <a:solidFill>
                      <a:schemeClr val="bg1">
                        <a:lumMod val="9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*</a:t>
                </a:r>
                <a:endParaRPr kumimoji="1" lang="ko-Kore-KR" altLang="en-US" sz="800" dirty="0">
                  <a:solidFill>
                    <a:schemeClr val="bg1">
                      <a:lumMod val="9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5626C93-8A11-6055-408C-6644A7C2C1CF}"/>
                </a:ext>
              </a:extLst>
            </p:cNvPr>
            <p:cNvGrpSpPr/>
            <p:nvPr/>
          </p:nvGrpSpPr>
          <p:grpSpPr>
            <a:xfrm>
              <a:off x="2540362" y="3841960"/>
              <a:ext cx="4278941" cy="268846"/>
              <a:chOff x="2540362" y="3841960"/>
              <a:chExt cx="4278941" cy="268846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B6F1E98-E842-423B-C96C-8B5255AB778F}"/>
                  </a:ext>
                </a:extLst>
              </p:cNvPr>
              <p:cNvGrpSpPr/>
              <p:nvPr/>
            </p:nvGrpSpPr>
            <p:grpSpPr>
              <a:xfrm>
                <a:off x="2542226" y="3883961"/>
                <a:ext cx="4252019" cy="226845"/>
                <a:chOff x="2596091" y="3399737"/>
                <a:chExt cx="4252019" cy="226845"/>
              </a:xfrm>
            </p:grpSpPr>
            <p:cxnSp>
              <p:nvCxnSpPr>
                <p:cNvPr id="30" name="직선 연결선[R] 29">
                  <a:extLst>
                    <a:ext uri="{FF2B5EF4-FFF2-40B4-BE49-F238E27FC236}">
                      <a16:creationId xmlns:a16="http://schemas.microsoft.com/office/drawing/2014/main" id="{A22C6590-9F2A-66F4-2231-A1979D18B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6091" y="3626582"/>
                  <a:ext cx="4252019" cy="0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B2222D5-9036-D6D8-5BC5-F6ADF08019C0}"/>
                    </a:ext>
                  </a:extLst>
                </p:cNvPr>
                <p:cNvSpPr txBox="1"/>
                <p:nvPr/>
              </p:nvSpPr>
              <p:spPr>
                <a:xfrm>
                  <a:off x="2832957" y="3399737"/>
                  <a:ext cx="18623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800" dirty="0">
                      <a:solidFill>
                        <a:schemeClr val="bg1">
                          <a:lumMod val="9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비밀번호</a:t>
                  </a:r>
                  <a:endParaRPr kumimoji="1" lang="ko-Kore-KR" altLang="en-US" sz="800" dirty="0">
                    <a:solidFill>
                      <a:schemeClr val="bg1">
                        <a:lumMod val="9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pic>
            <p:nvPicPr>
              <p:cNvPr id="28" name="그래픽 27" descr="자물쇠 단색으로 채워진">
                <a:extLst>
                  <a:ext uri="{FF2B5EF4-FFF2-40B4-BE49-F238E27FC236}">
                    <a16:creationId xmlns:a16="http://schemas.microsoft.com/office/drawing/2014/main" id="{BFF510B8-2C8A-185D-346B-5EFC5DC8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40362" y="3841960"/>
                <a:ext cx="238638" cy="238638"/>
              </a:xfrm>
              <a:prstGeom prst="rect">
                <a:avLst/>
              </a:prstGeom>
            </p:spPr>
          </p:pic>
          <p:pic>
            <p:nvPicPr>
              <p:cNvPr id="29" name="그래픽 28" descr="블라인드 단색으로 채워진">
                <a:extLst>
                  <a:ext uri="{FF2B5EF4-FFF2-40B4-BE49-F238E27FC236}">
                    <a16:creationId xmlns:a16="http://schemas.microsoft.com/office/drawing/2014/main" id="{936148DC-FF2F-A16B-23DE-E6CF7A00E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80665" y="3863449"/>
                <a:ext cx="238638" cy="238638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49F196-5A6A-F444-1352-DC4BE162F7B5}"/>
                </a:ext>
              </a:extLst>
            </p:cNvPr>
            <p:cNvSpPr txBox="1"/>
            <p:nvPr/>
          </p:nvSpPr>
          <p:spPr>
            <a:xfrm>
              <a:off x="6157221" y="4357681"/>
              <a:ext cx="8468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dirty="0" err="1">
                  <a:solidFill>
                    <a:schemeClr val="bg1">
                      <a:lumMod val="9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비밀번호찾기</a:t>
              </a:r>
              <a:endParaRPr kumimoji="1" lang="ko-Kore-KR" altLang="en-US" sz="800" dirty="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2D97CBDD-97C9-1E1A-6423-7CC8F210718A}"/>
                </a:ext>
              </a:extLst>
            </p:cNvPr>
            <p:cNvSpPr/>
            <p:nvPr/>
          </p:nvSpPr>
          <p:spPr>
            <a:xfrm>
              <a:off x="2540361" y="4807730"/>
              <a:ext cx="4252019" cy="228824"/>
            </a:xfrm>
            <a:prstGeom prst="roundRect">
              <a:avLst/>
            </a:prstGeom>
            <a:solidFill>
              <a:srgbClr val="FF5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로그인</a:t>
              </a:r>
            </a:p>
          </p:txBody>
        </p:sp>
        <p:sp>
          <p:nvSpPr>
            <p:cNvPr id="22" name="모서리가 둥근 직사각형 155">
              <a:extLst>
                <a:ext uri="{FF2B5EF4-FFF2-40B4-BE49-F238E27FC236}">
                  <a16:creationId xmlns:a16="http://schemas.microsoft.com/office/drawing/2014/main" id="{0314B751-E5D9-A988-D8F8-7C2B65DF329B}"/>
                </a:ext>
              </a:extLst>
            </p:cNvPr>
            <p:cNvSpPr/>
            <p:nvPr/>
          </p:nvSpPr>
          <p:spPr bwMode="auto">
            <a:xfrm>
              <a:off x="2322214" y="3429000"/>
              <a:ext cx="144000" cy="144000"/>
            </a:xfrm>
            <a:prstGeom prst="roundRect">
              <a:avLst>
                <a:gd name="adj" fmla="val 0"/>
              </a:avLst>
            </a:prstGeom>
            <a:solidFill>
              <a:srgbClr val="59637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7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GothicOTF" charset="-127"/>
                </a:rPr>
                <a:t>2</a:t>
              </a:r>
              <a:endParaRPr lang="ko-KR" altLang="en-US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endParaRPr>
            </a:p>
          </p:txBody>
        </p:sp>
        <p:sp>
          <p:nvSpPr>
            <p:cNvPr id="23" name="모서리가 둥근 직사각형 155">
              <a:extLst>
                <a:ext uri="{FF2B5EF4-FFF2-40B4-BE49-F238E27FC236}">
                  <a16:creationId xmlns:a16="http://schemas.microsoft.com/office/drawing/2014/main" id="{2B5A11ED-0422-B710-FF51-F5A38BF0DFC3}"/>
                </a:ext>
              </a:extLst>
            </p:cNvPr>
            <p:cNvSpPr/>
            <p:nvPr/>
          </p:nvSpPr>
          <p:spPr bwMode="auto">
            <a:xfrm>
              <a:off x="3383826" y="2651334"/>
              <a:ext cx="144000" cy="144000"/>
            </a:xfrm>
            <a:prstGeom prst="roundRect">
              <a:avLst>
                <a:gd name="adj" fmla="val 0"/>
              </a:avLst>
            </a:prstGeom>
            <a:solidFill>
              <a:srgbClr val="59637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7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GothicOTF" charset="-127"/>
                </a:rPr>
                <a:t>1</a:t>
              </a:r>
              <a:endParaRPr lang="ko-KR" altLang="en-US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endParaRPr>
            </a:p>
          </p:txBody>
        </p:sp>
        <p:sp>
          <p:nvSpPr>
            <p:cNvPr id="24" name="모서리가 둥근 직사각형 155">
              <a:extLst>
                <a:ext uri="{FF2B5EF4-FFF2-40B4-BE49-F238E27FC236}">
                  <a16:creationId xmlns:a16="http://schemas.microsoft.com/office/drawing/2014/main" id="{5EC20D70-B166-2F14-737B-6ECA6687E4EE}"/>
                </a:ext>
              </a:extLst>
            </p:cNvPr>
            <p:cNvSpPr/>
            <p:nvPr/>
          </p:nvSpPr>
          <p:spPr bwMode="auto">
            <a:xfrm>
              <a:off x="2322214" y="3936598"/>
              <a:ext cx="144000" cy="144000"/>
            </a:xfrm>
            <a:prstGeom prst="roundRect">
              <a:avLst>
                <a:gd name="adj" fmla="val 0"/>
              </a:avLst>
            </a:prstGeom>
            <a:solidFill>
              <a:srgbClr val="59637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7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GothicOTF" charset="-127"/>
                </a:rPr>
                <a:t>3</a:t>
              </a:r>
              <a:endParaRPr lang="ko-KR" altLang="en-US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endParaRPr>
            </a:p>
          </p:txBody>
        </p:sp>
        <p:sp>
          <p:nvSpPr>
            <p:cNvPr id="25" name="모서리가 둥근 직사각형 155">
              <a:extLst>
                <a:ext uri="{FF2B5EF4-FFF2-40B4-BE49-F238E27FC236}">
                  <a16:creationId xmlns:a16="http://schemas.microsoft.com/office/drawing/2014/main" id="{5D70FF76-DD33-1EE9-C65C-6E9000C5B95B}"/>
                </a:ext>
              </a:extLst>
            </p:cNvPr>
            <p:cNvSpPr/>
            <p:nvPr/>
          </p:nvSpPr>
          <p:spPr bwMode="auto">
            <a:xfrm>
              <a:off x="6006330" y="4387943"/>
              <a:ext cx="144000" cy="144000"/>
            </a:xfrm>
            <a:prstGeom prst="roundRect">
              <a:avLst>
                <a:gd name="adj" fmla="val 0"/>
              </a:avLst>
            </a:prstGeom>
            <a:solidFill>
              <a:srgbClr val="59637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7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GothicOTF" charset="-127"/>
                </a:rPr>
                <a:t>4</a:t>
              </a:r>
              <a:endParaRPr lang="ko-KR" altLang="en-US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endParaRPr>
            </a:p>
          </p:txBody>
        </p:sp>
        <p:sp>
          <p:nvSpPr>
            <p:cNvPr id="26" name="모서리가 둥근 직사각형 155">
              <a:extLst>
                <a:ext uri="{FF2B5EF4-FFF2-40B4-BE49-F238E27FC236}">
                  <a16:creationId xmlns:a16="http://schemas.microsoft.com/office/drawing/2014/main" id="{0D561502-0E14-2313-5B73-40C31C47D717}"/>
                </a:ext>
              </a:extLst>
            </p:cNvPr>
            <p:cNvSpPr/>
            <p:nvPr/>
          </p:nvSpPr>
          <p:spPr bwMode="auto">
            <a:xfrm>
              <a:off x="2320679" y="4850432"/>
              <a:ext cx="144000" cy="144000"/>
            </a:xfrm>
            <a:prstGeom prst="roundRect">
              <a:avLst>
                <a:gd name="adj" fmla="val 0"/>
              </a:avLst>
            </a:prstGeom>
            <a:solidFill>
              <a:srgbClr val="59637D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7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GothicOTF" charset="-127"/>
                </a:rPr>
                <a:t>5</a:t>
              </a:r>
              <a:endParaRPr lang="ko-KR" altLang="en-US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endParaRPr>
            </a:p>
          </p:txBody>
        </p:sp>
      </p:grpSp>
      <p:pic>
        <p:nvPicPr>
          <p:cNvPr id="36" name="그래픽 35" descr="블라인드 단색으로 채워진">
            <a:extLst>
              <a:ext uri="{FF2B5EF4-FFF2-40B4-BE49-F238E27FC236}">
                <a16:creationId xmlns:a16="http://schemas.microsoft.com/office/drawing/2014/main" id="{012393A1-A84A-1F0D-CCEA-8161DB0858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55451" y="2708920"/>
            <a:ext cx="174013" cy="174013"/>
          </a:xfrm>
          <a:prstGeom prst="rect">
            <a:avLst/>
          </a:prstGeom>
        </p:spPr>
      </p:pic>
      <p:sp>
        <p:nvSpPr>
          <p:cNvPr id="37" name="모서리가 둥근 직사각형 2">
            <a:extLst>
              <a:ext uri="{FF2B5EF4-FFF2-40B4-BE49-F238E27FC236}">
                <a16:creationId xmlns:a16="http://schemas.microsoft.com/office/drawing/2014/main" id="{34A54BF4-2E13-1BA5-FAEC-5CF7F5B6784B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190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771699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01-020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비밀번호 재설정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로그인 화면 </a:t>
                      </a:r>
                      <a:r>
                        <a:rPr lang="en-US" altLang="ko-KR" sz="1000" b="0" dirty="0"/>
                        <a:t>&gt;</a:t>
                      </a:r>
                      <a:r>
                        <a:rPr lang="ko-KR" altLang="en-US" sz="1000" b="0" dirty="0"/>
                        <a:t> 비밀번호 찾기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lang="en-US" altLang="ko-KR" sz="1400" dirty="0"/>
              <a:t>CHAPTER #01</a:t>
            </a:r>
            <a:r>
              <a:rPr lang="ko-KR" altLang="en-US" sz="1400" dirty="0"/>
              <a:t> 로그인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11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444451"/>
              </p:ext>
            </p:extLst>
          </p:nvPr>
        </p:nvGraphicFramePr>
        <p:xfrm>
          <a:off x="6754557" y="1700808"/>
          <a:ext cx="2679565" cy="1922936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SPASS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에 가입된 이메일 주소 입력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 재설정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취소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이메일 입력 후 비밀번호 재설정 선택 시 </a:t>
                      </a: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비밀번호 재설정 링크가 성공적으로 전송되었습니다</a:t>
                      </a: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!’</a:t>
                      </a: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문구 노출</a:t>
                      </a:r>
                      <a:endParaRPr lang="en-US" altLang="ko-KR" sz="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취소</a:t>
                      </a: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선택 시 이전 로그인 화면으로 이동</a:t>
                      </a:r>
                      <a:endParaRPr lang="en-US" altLang="ko-KR" sz="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D7753A6-356E-F3E6-EBDC-BCA977748056}"/>
              </a:ext>
            </a:extLst>
          </p:cNvPr>
          <p:cNvSpPr/>
          <p:nvPr/>
        </p:nvSpPr>
        <p:spPr>
          <a:xfrm>
            <a:off x="1280592" y="2420888"/>
            <a:ext cx="4833257" cy="3091543"/>
          </a:xfrm>
          <a:prstGeom prst="roundRect">
            <a:avLst>
              <a:gd name="adj" fmla="val 235"/>
            </a:avLst>
          </a:prstGeom>
          <a:solidFill>
            <a:srgbClr val="02235B"/>
          </a:solidFill>
          <a:ln>
            <a:solidFill>
              <a:srgbClr val="022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1BE7F-F66C-68B7-2354-C06A98D1E1C0}"/>
              </a:ext>
            </a:extLst>
          </p:cNvPr>
          <p:cNvGrpSpPr/>
          <p:nvPr/>
        </p:nvGrpSpPr>
        <p:grpSpPr>
          <a:xfrm>
            <a:off x="1571211" y="3633819"/>
            <a:ext cx="4252019" cy="236866"/>
            <a:chOff x="2596091" y="3389716"/>
            <a:chExt cx="4252019" cy="23686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EAA84C4-3C2F-5AAC-4CDD-D97B25677F43}"/>
                </a:ext>
              </a:extLst>
            </p:cNvPr>
            <p:cNvGrpSpPr/>
            <p:nvPr/>
          </p:nvGrpSpPr>
          <p:grpSpPr>
            <a:xfrm>
              <a:off x="2596091" y="3389716"/>
              <a:ext cx="4252019" cy="236866"/>
              <a:chOff x="2600119" y="3752428"/>
              <a:chExt cx="4252019" cy="236866"/>
            </a:xfrm>
          </p:grpSpPr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929D223D-0246-E417-1F3B-AE473BFC3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0119" y="3989294"/>
                <a:ext cx="4252019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" name="그래픽 34" descr="봉투 윤곽선">
                <a:extLst>
                  <a:ext uri="{FF2B5EF4-FFF2-40B4-BE49-F238E27FC236}">
                    <a16:creationId xmlns:a16="http://schemas.microsoft.com/office/drawing/2014/main" id="{3BE40673-0B8E-DF9F-0FCD-881E22221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600119" y="3752428"/>
                <a:ext cx="236866" cy="236866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60350D-DAAA-077C-D914-487462E8F2DE}"/>
                </a:ext>
              </a:extLst>
            </p:cNvPr>
            <p:cNvSpPr txBox="1"/>
            <p:nvPr/>
          </p:nvSpPr>
          <p:spPr>
            <a:xfrm>
              <a:off x="2832957" y="3399737"/>
              <a:ext cx="18623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이메일</a:t>
              </a:r>
              <a:endParaRPr kumimoji="1" lang="ko-Kore-KR" altLang="en-US" sz="800" dirty="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22" name="모서리가 둥근 직사각형 155">
            <a:extLst>
              <a:ext uri="{FF2B5EF4-FFF2-40B4-BE49-F238E27FC236}">
                <a16:creationId xmlns:a16="http://schemas.microsoft.com/office/drawing/2014/main" id="{0314B751-E5D9-A988-D8F8-7C2B65DF329B}"/>
              </a:ext>
            </a:extLst>
          </p:cNvPr>
          <p:cNvSpPr/>
          <p:nvPr/>
        </p:nvSpPr>
        <p:spPr bwMode="auto">
          <a:xfrm>
            <a:off x="1353063" y="3673103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6" name="모서리가 둥근 직사각형 155">
            <a:extLst>
              <a:ext uri="{FF2B5EF4-FFF2-40B4-BE49-F238E27FC236}">
                <a16:creationId xmlns:a16="http://schemas.microsoft.com/office/drawing/2014/main" id="{0D561502-0E14-2313-5B73-40C31C47D717}"/>
              </a:ext>
            </a:extLst>
          </p:cNvPr>
          <p:cNvSpPr/>
          <p:nvPr/>
        </p:nvSpPr>
        <p:spPr bwMode="auto">
          <a:xfrm>
            <a:off x="2432720" y="5094535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01DCA-F7AE-A0D2-63E7-D4B8B74EB4F3}"/>
              </a:ext>
            </a:extLst>
          </p:cNvPr>
          <p:cNvSpPr txBox="1"/>
          <p:nvPr/>
        </p:nvSpPr>
        <p:spPr>
          <a:xfrm>
            <a:off x="1423528" y="2581816"/>
            <a:ext cx="1862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비밀번호 재설정</a:t>
            </a:r>
            <a:endParaRPr kumimoji="1" lang="ko-Kore-KR" altLang="en-US" sz="1000" dirty="0">
              <a:solidFill>
                <a:schemeClr val="bg1">
                  <a:lumMod val="9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1353FC-AE50-B106-DF1C-8BE615717AC7}"/>
              </a:ext>
            </a:extLst>
          </p:cNvPr>
          <p:cNvGrpSpPr/>
          <p:nvPr/>
        </p:nvGrpSpPr>
        <p:grpSpPr>
          <a:xfrm>
            <a:off x="2726406" y="5051833"/>
            <a:ext cx="1941629" cy="228824"/>
            <a:chOff x="1643219" y="4493232"/>
            <a:chExt cx="1941629" cy="228824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2D97CBDD-97C9-1E1A-6423-7CC8F210718A}"/>
                </a:ext>
              </a:extLst>
            </p:cNvPr>
            <p:cNvSpPr/>
            <p:nvPr/>
          </p:nvSpPr>
          <p:spPr>
            <a:xfrm>
              <a:off x="1643219" y="4493232"/>
              <a:ext cx="1221550" cy="228824"/>
            </a:xfrm>
            <a:prstGeom prst="roundRect">
              <a:avLst/>
            </a:prstGeom>
            <a:solidFill>
              <a:srgbClr val="FF5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비밀번호</a:t>
              </a:r>
              <a:r>
                <a:rPr kumimoji="1" lang="ko-KR" altLang="en-US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재설정</a:t>
              </a:r>
              <a:endParaRPr kumimoji="1" lang="ko-Kore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B9CEFA62-0A95-53D9-4BD9-808461ABA499}"/>
                </a:ext>
              </a:extLst>
            </p:cNvPr>
            <p:cNvSpPr/>
            <p:nvPr/>
          </p:nvSpPr>
          <p:spPr>
            <a:xfrm>
              <a:off x="2924523" y="4493232"/>
              <a:ext cx="660325" cy="228824"/>
            </a:xfrm>
            <a:prstGeom prst="roundRect">
              <a:avLst/>
            </a:prstGeom>
            <a:solidFill>
              <a:srgbClr val="9FA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취소</a:t>
              </a:r>
              <a:endParaRPr kumimoji="1" lang="ko-Kore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4" name="모서리가 둥근 직사각형 2">
            <a:extLst>
              <a:ext uri="{FF2B5EF4-FFF2-40B4-BE49-F238E27FC236}">
                <a16:creationId xmlns:a16="http://schemas.microsoft.com/office/drawing/2014/main" id="{0FFB4FCB-A79B-D077-8707-9E78185CD66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17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35F125-1296-2452-AAD0-D075D1A3B839}"/>
              </a:ext>
            </a:extLst>
          </p:cNvPr>
          <p:cNvSpPr txBox="1"/>
          <p:nvPr/>
        </p:nvSpPr>
        <p:spPr>
          <a:xfrm>
            <a:off x="185738" y="3041395"/>
            <a:ext cx="6447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1">
                <a:solidFill>
                  <a:srgbClr val="EDF0F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CHAPTER #02</a:t>
            </a:r>
          </a:p>
          <a:p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관리자 대시보드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위젯 정의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00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C046-90E7-0C2C-434B-D87FBFB0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727A2-0BCA-FC29-5A8F-531AD034B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sz="1400" b="0" dirty="0">
                <a:solidFill>
                  <a:srgbClr val="2F3F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관리자 대시보드 종류</a:t>
            </a: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F9118-7BDC-06D8-BD7F-6918EC91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73A1B-AE72-474E-9878-8491C498EE0B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77E03F-568F-5372-AFC2-50A221E1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1053304"/>
            <a:ext cx="4753223" cy="24471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6316E0-A852-565D-DF32-16064C96F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2"/>
          <a:stretch/>
        </p:blipFill>
        <p:spPr>
          <a:xfrm>
            <a:off x="4004600" y="3628964"/>
            <a:ext cx="5383875" cy="2727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16F2A3-7C49-D48A-4C69-7A8932112C9E}"/>
              </a:ext>
            </a:extLst>
          </p:cNvPr>
          <p:cNvSpPr txBox="1"/>
          <p:nvPr/>
        </p:nvSpPr>
        <p:spPr>
          <a:xfrm>
            <a:off x="530225" y="5565236"/>
            <a:ext cx="3474375" cy="791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관리 대시보드 </a:t>
            </a:r>
            <a:r>
              <a:rPr kumimoji="1" lang="en-US" altLang="ko-KR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kumimoji="1" lang="ko-KR" altLang="en-US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현장 관리 용</a:t>
            </a:r>
            <a:endParaRPr kumimoji="1" lang="en-US" altLang="ko-KR" sz="105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현장 관리자가 현장을 관리하기 용이하도록 현장 전체에 대한 위젯 노출</a:t>
            </a:r>
            <a:endParaRPr kumimoji="1" lang="en-US" altLang="ko-KR" sz="105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FC1BC-8FBF-7896-0ED6-67C9CC0A59F8}"/>
              </a:ext>
            </a:extLst>
          </p:cNvPr>
          <p:cNvSpPr txBox="1"/>
          <p:nvPr/>
        </p:nvSpPr>
        <p:spPr>
          <a:xfrm>
            <a:off x="5508898" y="968217"/>
            <a:ext cx="3474375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관리 대시보드 </a:t>
            </a:r>
            <a:r>
              <a:rPr kumimoji="1" lang="en-US" altLang="ko-KR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kumimoji="1" lang="ko-KR" altLang="en-US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현장 셋팅 용</a:t>
            </a:r>
            <a:endParaRPr kumimoji="1" lang="en-US" altLang="ko-KR" sz="105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현장 최초 셋팅 시 쓰일 수 있는 위젯 위주로 구성</a:t>
            </a:r>
            <a:endParaRPr kumimoji="1" lang="en-US" altLang="ko-KR" sz="105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75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228587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관리 대시보드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현장 셋팅 용 최초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14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45031"/>
              </p:ext>
            </p:extLst>
          </p:nvPr>
        </p:nvGraphicFramePr>
        <p:xfrm>
          <a:off x="6754557" y="1700808"/>
          <a:ext cx="2679565" cy="295932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현장 현황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현황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p.19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관리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구역 관리 위젯 노출</a:t>
                      </a:r>
                      <a:endParaRPr lang="en-US" altLang="ko-KR" sz="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상세 내용은 해당 페이지 참조 </a:t>
                      </a: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hlinkClick r:id="rId4" action="ppaction://hlinksldjump"/>
                        </a:rPr>
                        <a:t>p.22</a:t>
                      </a: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관리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사용자 관리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5" action="ppaction://hlinksldjump"/>
                        </a:rPr>
                        <a:t>p.27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문자 차단 시간 설정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문자 차단 시간 설정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6" action="ppaction://hlinksldjump"/>
                        </a:rPr>
                        <a:t>p.29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경보 룰 관리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룰 관리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7" action="ppaction://hlinksldjump"/>
                        </a:rPr>
                        <a:t>p.30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85119A9-8588-A5E3-CD65-116B6AE8B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09" y="2492896"/>
            <a:ext cx="6014225" cy="3096344"/>
          </a:xfrm>
          <a:prstGeom prst="rect">
            <a:avLst/>
          </a:prstGeom>
        </p:spPr>
      </p:pic>
      <p:sp>
        <p:nvSpPr>
          <p:cNvPr id="16" name="모서리가 둥근 직사각형 155">
            <a:extLst>
              <a:ext uri="{FF2B5EF4-FFF2-40B4-BE49-F238E27FC236}">
                <a16:creationId xmlns:a16="http://schemas.microsoft.com/office/drawing/2014/main" id="{4346EC76-03E7-8ACE-1872-34012E609354}"/>
              </a:ext>
            </a:extLst>
          </p:cNvPr>
          <p:cNvSpPr/>
          <p:nvPr/>
        </p:nvSpPr>
        <p:spPr bwMode="auto">
          <a:xfrm>
            <a:off x="544499" y="267291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9" name="모서리가 둥근 직사각형 155">
            <a:extLst>
              <a:ext uri="{FF2B5EF4-FFF2-40B4-BE49-F238E27FC236}">
                <a16:creationId xmlns:a16="http://schemas.microsoft.com/office/drawing/2014/main" id="{8992229B-200F-0F2B-D5DA-AD99848071C9}"/>
              </a:ext>
            </a:extLst>
          </p:cNvPr>
          <p:cNvSpPr/>
          <p:nvPr/>
        </p:nvSpPr>
        <p:spPr bwMode="auto">
          <a:xfrm>
            <a:off x="1877558" y="267291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0" name="모서리가 둥근 직사각형 155">
            <a:extLst>
              <a:ext uri="{FF2B5EF4-FFF2-40B4-BE49-F238E27FC236}">
                <a16:creationId xmlns:a16="http://schemas.microsoft.com/office/drawing/2014/main" id="{183EEED2-30DC-8EDE-9A5D-F1930C578549}"/>
              </a:ext>
            </a:extLst>
          </p:cNvPr>
          <p:cNvSpPr/>
          <p:nvPr/>
        </p:nvSpPr>
        <p:spPr bwMode="auto">
          <a:xfrm>
            <a:off x="3418916" y="267291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3" name="모서리가 둥근 직사각형 155">
            <a:extLst>
              <a:ext uri="{FF2B5EF4-FFF2-40B4-BE49-F238E27FC236}">
                <a16:creationId xmlns:a16="http://schemas.microsoft.com/office/drawing/2014/main" id="{6F4D4ED6-BF6A-7577-F1A1-C8795DB5D99B}"/>
              </a:ext>
            </a:extLst>
          </p:cNvPr>
          <p:cNvSpPr/>
          <p:nvPr/>
        </p:nvSpPr>
        <p:spPr bwMode="auto">
          <a:xfrm>
            <a:off x="567109" y="432910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4" name="모서리가 둥근 직사각형 155">
            <a:extLst>
              <a:ext uri="{FF2B5EF4-FFF2-40B4-BE49-F238E27FC236}">
                <a16:creationId xmlns:a16="http://schemas.microsoft.com/office/drawing/2014/main" id="{89275E40-88A7-A322-24AE-E52D6F5E16BE}"/>
              </a:ext>
            </a:extLst>
          </p:cNvPr>
          <p:cNvSpPr/>
          <p:nvPr/>
        </p:nvSpPr>
        <p:spPr bwMode="auto">
          <a:xfrm>
            <a:off x="567109" y="481517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5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83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615912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02-020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 </a:t>
                      </a:r>
                      <a:r>
                        <a:rPr lang="en-US" altLang="ko-KR" sz="1000" b="0" dirty="0"/>
                        <a:t>&gt;</a:t>
                      </a:r>
                      <a:r>
                        <a:rPr lang="ko-KR" altLang="en-US" sz="1000" b="0" dirty="0"/>
                        <a:t> 상세 </a:t>
                      </a:r>
                      <a:r>
                        <a:rPr lang="en-US" altLang="ko-KR" sz="1000" b="0" dirty="0"/>
                        <a:t>:</a:t>
                      </a:r>
                      <a:r>
                        <a:rPr lang="ko-KR" altLang="en-US" sz="1000" b="0" dirty="0"/>
                        <a:t> 현장 현황 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구역 도면 등록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15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65542"/>
              </p:ext>
            </p:extLst>
          </p:nvPr>
        </p:nvGraphicFramePr>
        <p:xfrm>
          <a:off x="6754557" y="1700808"/>
          <a:ext cx="2679565" cy="321156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현장 현황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상세 대시보드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현황 위젯 내 구역 아이콘 선택 시 구역 관련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팝업에서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구역과 관련된 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해당 구역에 도면이 등록되어 있어야 해당 상세 대시보드로 이동</a:t>
                      </a:r>
                      <a:endParaRPr lang="en-US" altLang="ko-KR" sz="7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관리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상세 대시보드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관리 위젯 내 도면이 등록된 구역 중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…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아이콘 선택 시 구역과 관련된 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해당 구역에 도면이 등록되어 있어야 해당 상세 대시보드로 이동</a:t>
                      </a:r>
                      <a:endParaRPr lang="en-US" altLang="ko-KR" sz="7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상세 대시보드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관리 대시보드 현장 셋팅 용 내 현장 현황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구역 관리 위젯을 통해 들어온 현장 관련 상세 대시보드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장비관리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구역관리의 위젯으로 구성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상세 내용은 해당 페이지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도면이 </a:t>
                      </a:r>
                      <a:r>
                        <a:rPr lang="ko-KR" altLang="en-US" sz="700" b="0" i="0" kern="1200" dirty="0" err="1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등록되어있고</a:t>
                      </a:r>
                      <a:r>
                        <a:rPr lang="en-US" altLang="ko-KR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,</a:t>
                      </a: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장비가 </a:t>
                      </a:r>
                      <a:r>
                        <a:rPr lang="ko-KR" altLang="en-US" sz="700" b="0" i="0" kern="1200" dirty="0" err="1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등록되어있을</a:t>
                      </a: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경우 해당 대시보드처럼 노출</a:t>
                      </a:r>
                      <a:endParaRPr lang="en-US" altLang="ko-KR" sz="7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78523CF-99D6-C7A4-1C91-97BEE4C9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00" y="4478276"/>
            <a:ext cx="3918354" cy="1987674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028F98AC-CF7B-9734-8606-052F766CF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978" y="1790700"/>
            <a:ext cx="2255549" cy="2434860"/>
          </a:xfrm>
          <a:prstGeom prst="rect">
            <a:avLst/>
          </a:prstGeom>
        </p:spPr>
      </p:pic>
      <p:pic>
        <p:nvPicPr>
          <p:cNvPr id="294" name="그림 293">
            <a:extLst>
              <a:ext uri="{FF2B5EF4-FFF2-40B4-BE49-F238E27FC236}">
                <a16:creationId xmlns:a16="http://schemas.microsoft.com/office/drawing/2014/main" id="{843FB91A-6A7C-16EE-194A-5DBB0B621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1926218"/>
            <a:ext cx="1727200" cy="2425700"/>
          </a:xfrm>
          <a:prstGeom prst="rect">
            <a:avLst/>
          </a:prstGeom>
        </p:spPr>
      </p:pic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5849BFB5-5302-95EA-11AD-9FC9AB3C88C8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2061568" y="3284984"/>
            <a:ext cx="1517209" cy="1193292"/>
          </a:xfrm>
          <a:prstGeom prst="bentConnector2">
            <a:avLst/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>
            <a:extLst>
              <a:ext uri="{FF2B5EF4-FFF2-40B4-BE49-F238E27FC236}">
                <a16:creationId xmlns:a16="http://schemas.microsoft.com/office/drawing/2014/main" id="{F64259A4-21A4-D827-331D-AC478FF1D773}"/>
              </a:ext>
            </a:extLst>
          </p:cNvPr>
          <p:cNvCxnSpPr>
            <a:cxnSpLocks/>
            <a:endCxn id="2" idx="0"/>
          </p:cNvCxnSpPr>
          <p:nvPr/>
        </p:nvCxnSpPr>
        <p:spPr>
          <a:xfrm rot="10800000" flipV="1">
            <a:off x="3578777" y="2492894"/>
            <a:ext cx="2165162" cy="1985381"/>
          </a:xfrm>
          <a:prstGeom prst="bentConnector2">
            <a:avLst/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모서리가 둥근 직사각형 155">
            <a:extLst>
              <a:ext uri="{FF2B5EF4-FFF2-40B4-BE49-F238E27FC236}">
                <a16:creationId xmlns:a16="http://schemas.microsoft.com/office/drawing/2014/main" id="{154D3FF9-9F15-F9C6-4511-86514DEE3A55}"/>
              </a:ext>
            </a:extLst>
          </p:cNvPr>
          <p:cNvSpPr/>
          <p:nvPr/>
        </p:nvSpPr>
        <p:spPr bwMode="auto">
          <a:xfrm>
            <a:off x="1640632" y="306897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02" name="모서리가 둥근 직사각형 155">
            <a:extLst>
              <a:ext uri="{FF2B5EF4-FFF2-40B4-BE49-F238E27FC236}">
                <a16:creationId xmlns:a16="http://schemas.microsoft.com/office/drawing/2014/main" id="{555D68E9-5D38-FAC7-00A8-EA5DE4952C13}"/>
              </a:ext>
            </a:extLst>
          </p:cNvPr>
          <p:cNvSpPr/>
          <p:nvPr/>
        </p:nvSpPr>
        <p:spPr bwMode="auto">
          <a:xfrm>
            <a:off x="5673096" y="227687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03" name="모서리가 둥근 직사각형 155">
            <a:extLst>
              <a:ext uri="{FF2B5EF4-FFF2-40B4-BE49-F238E27FC236}">
                <a16:creationId xmlns:a16="http://schemas.microsoft.com/office/drawing/2014/main" id="{ECC12390-105A-6F89-41CF-6F7A36086AB1}"/>
              </a:ext>
            </a:extLst>
          </p:cNvPr>
          <p:cNvSpPr/>
          <p:nvPr/>
        </p:nvSpPr>
        <p:spPr bwMode="auto">
          <a:xfrm>
            <a:off x="1496616" y="436510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04" name="모서리가 둥근 직사각형 2">
            <a:extLst>
              <a:ext uri="{FF2B5EF4-FFF2-40B4-BE49-F238E27FC236}">
                <a16:creationId xmlns:a16="http://schemas.microsoft.com/office/drawing/2014/main" id="{D56B8923-2F5E-E9CD-CE0D-A7C9182A9384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46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659901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 </a:t>
                      </a:r>
                      <a:r>
                        <a:rPr lang="en-US" altLang="ko-KR" sz="1000" b="0" dirty="0"/>
                        <a:t>&gt;</a:t>
                      </a:r>
                      <a:r>
                        <a:rPr lang="ko-KR" altLang="en-US" sz="1000" b="0" dirty="0"/>
                        <a:t> 상세 </a:t>
                      </a:r>
                      <a:r>
                        <a:rPr lang="en-US" altLang="ko-KR" sz="1000" b="0" dirty="0"/>
                        <a:t>:</a:t>
                      </a:r>
                      <a:r>
                        <a:rPr lang="ko-KR" altLang="en-US" sz="1000" b="0" dirty="0"/>
                        <a:t> 현장 현황 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구역 도면 미등록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16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124181"/>
              </p:ext>
            </p:extLst>
          </p:nvPr>
        </p:nvGraphicFramePr>
        <p:xfrm>
          <a:off x="6754557" y="1700808"/>
          <a:ext cx="2679565" cy="321156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현장 현황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상세 대시보드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현황 위젯 내 구역 아이콘 선택 시 구역 관련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팝업에서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구역과 관련된 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해당 구역에 도면이 미등록 되어 있으면 해당 상세 대시보드로 이동</a:t>
                      </a:r>
                      <a:endParaRPr lang="en-US" altLang="ko-KR" sz="7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관리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상세 대시보드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관리 위젯 내 도면이 등록된 구역 중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…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아이콘 선택 시 구역과 관련된 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해당 구역에 도면이 미등록 되어 있으면 해당 상세 대시보드로 이동</a:t>
                      </a:r>
                      <a:endParaRPr lang="en-US" altLang="ko-KR" sz="7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상세 대시보드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테넌트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메인 대시보드 내 현장 현황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구역 관리 위젯을 통해 들어온 현장 관련 상세 대시보드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장비관리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구역관리의 위젯으로 구성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상세 내용은 해당 페이지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도면이 </a:t>
                      </a:r>
                      <a:r>
                        <a:rPr lang="ko-KR" altLang="en-US" sz="700" b="0" i="0" kern="1200" dirty="0" err="1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미등록되어있고</a:t>
                      </a:r>
                      <a:r>
                        <a:rPr lang="en-US" altLang="ko-KR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,</a:t>
                      </a: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장비가 </a:t>
                      </a:r>
                      <a:r>
                        <a:rPr lang="ko-KR" altLang="en-US" sz="700" b="0" i="0" kern="1200" dirty="0" err="1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등록되어있지</a:t>
                      </a: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않은 경우 해당 대시보드 형태로 노출</a:t>
                      </a:r>
                      <a:endParaRPr lang="en-US" altLang="ko-KR" sz="7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94" name="그림 293">
            <a:extLst>
              <a:ext uri="{FF2B5EF4-FFF2-40B4-BE49-F238E27FC236}">
                <a16:creationId xmlns:a16="http://schemas.microsoft.com/office/drawing/2014/main" id="{843FB91A-6A7C-16EE-194A-5DBB0B62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1701236"/>
            <a:ext cx="1727200" cy="2425700"/>
          </a:xfrm>
          <a:prstGeom prst="rect">
            <a:avLst/>
          </a:prstGeom>
        </p:spPr>
      </p:pic>
      <p:cxnSp>
        <p:nvCxnSpPr>
          <p:cNvPr id="295" name="꺾인 연결선[E] 294">
            <a:extLst>
              <a:ext uri="{FF2B5EF4-FFF2-40B4-BE49-F238E27FC236}">
                <a16:creationId xmlns:a16="http://schemas.microsoft.com/office/drawing/2014/main" id="{5849BFB5-5302-95EA-11AD-9FC9AB3C88C8}"/>
              </a:ext>
            </a:extLst>
          </p:cNvPr>
          <p:cNvCxnSpPr>
            <a:cxnSpLocks/>
          </p:cNvCxnSpPr>
          <p:nvPr/>
        </p:nvCxnSpPr>
        <p:spPr>
          <a:xfrm>
            <a:off x="2061568" y="3060002"/>
            <a:ext cx="1517209" cy="1193292"/>
          </a:xfrm>
          <a:prstGeom prst="bentConnector2">
            <a:avLst/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모서리가 둥근 직사각형 155">
            <a:extLst>
              <a:ext uri="{FF2B5EF4-FFF2-40B4-BE49-F238E27FC236}">
                <a16:creationId xmlns:a16="http://schemas.microsoft.com/office/drawing/2014/main" id="{154D3FF9-9F15-F9C6-4511-86514DEE3A55}"/>
              </a:ext>
            </a:extLst>
          </p:cNvPr>
          <p:cNvSpPr/>
          <p:nvPr/>
        </p:nvSpPr>
        <p:spPr bwMode="auto">
          <a:xfrm>
            <a:off x="1640632" y="284399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03" name="모서리가 둥근 직사각형 155">
            <a:extLst>
              <a:ext uri="{FF2B5EF4-FFF2-40B4-BE49-F238E27FC236}">
                <a16:creationId xmlns:a16="http://schemas.microsoft.com/office/drawing/2014/main" id="{ECC12390-105A-6F89-41CF-6F7A36086AB1}"/>
              </a:ext>
            </a:extLst>
          </p:cNvPr>
          <p:cNvSpPr/>
          <p:nvPr/>
        </p:nvSpPr>
        <p:spPr bwMode="auto">
          <a:xfrm>
            <a:off x="1496616" y="414012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F1BBB-4464-C3CD-3E48-B5B1CF088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260" y="1700808"/>
            <a:ext cx="2117996" cy="2286372"/>
          </a:xfrm>
          <a:prstGeom prst="rect">
            <a:avLst/>
          </a:prstGeom>
        </p:spPr>
      </p:pic>
      <p:sp>
        <p:nvSpPr>
          <p:cNvPr id="302" name="모서리가 둥근 직사각형 155">
            <a:extLst>
              <a:ext uri="{FF2B5EF4-FFF2-40B4-BE49-F238E27FC236}">
                <a16:creationId xmlns:a16="http://schemas.microsoft.com/office/drawing/2014/main" id="{555D68E9-5D38-FAC7-00A8-EA5DE4952C13}"/>
              </a:ext>
            </a:extLst>
          </p:cNvPr>
          <p:cNvSpPr/>
          <p:nvPr/>
        </p:nvSpPr>
        <p:spPr bwMode="auto">
          <a:xfrm>
            <a:off x="5599939" y="298799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CCA1126F-E85F-733E-019F-77169B5D44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78778" y="3204018"/>
            <a:ext cx="2103197" cy="1049276"/>
          </a:xfrm>
          <a:prstGeom prst="bentConnector2">
            <a:avLst/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8159266-C6C1-7698-5AE8-E2EE72A20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433" y="4263215"/>
            <a:ext cx="4268829" cy="2165461"/>
          </a:xfrm>
          <a:prstGeom prst="rect">
            <a:avLst/>
          </a:prstGeom>
        </p:spPr>
      </p:pic>
      <p:sp>
        <p:nvSpPr>
          <p:cNvPr id="11" name="모서리가 둥근 직사각형 2">
            <a:extLst>
              <a:ext uri="{FF2B5EF4-FFF2-40B4-BE49-F238E27FC236}">
                <a16:creationId xmlns:a16="http://schemas.microsoft.com/office/drawing/2014/main" id="{A90571C5-F444-5417-94FE-4B7D7418E37A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33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42137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02-040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기존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관리 대시보드 </a:t>
                      </a:r>
                      <a:r>
                        <a:rPr lang="en-US" altLang="ko-KR" sz="1000" b="0" dirty="0"/>
                        <a:t>&gt;</a:t>
                      </a:r>
                      <a:r>
                        <a:rPr lang="ko-KR" altLang="en-US" sz="1000" b="0" dirty="0"/>
                        <a:t> 전체 관리용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17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11172"/>
              </p:ext>
            </p:extLst>
          </p:nvPr>
        </p:nvGraphicFramePr>
        <p:xfrm>
          <a:off x="6754557" y="1700808"/>
          <a:ext cx="2679565" cy="207696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대시보드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전체 관리용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관리자가 현장 최초 셋팅 시 쓰일 수 있는 위젯 위주로 구성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모든 범위에서 관리하고 싶을 때 사용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배치 위젯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관리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관리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관리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관리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관리</a:t>
                      </a:r>
                      <a:endParaRPr lang="en-US" altLang="ko-KR" sz="7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B0A9ED-52CB-BBD8-B9D6-1001090F8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636912"/>
            <a:ext cx="5942508" cy="3015338"/>
          </a:xfrm>
          <a:prstGeom prst="rect">
            <a:avLst/>
          </a:prstGeom>
        </p:spPr>
      </p:pic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8481F4B0-CF92-845A-59BF-AB182580FFE5}"/>
              </a:ext>
            </a:extLst>
          </p:cNvPr>
          <p:cNvSpPr/>
          <p:nvPr/>
        </p:nvSpPr>
        <p:spPr bwMode="auto">
          <a:xfrm>
            <a:off x="560528" y="249289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019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351686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02-050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기존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관리 대시보드 </a:t>
                      </a:r>
                      <a:r>
                        <a:rPr lang="en-US" altLang="ko-KR" sz="1000" b="0" dirty="0"/>
                        <a:t>&gt;</a:t>
                      </a:r>
                      <a:r>
                        <a:rPr lang="ko-KR" altLang="en-US" sz="1000" b="0" dirty="0"/>
                        <a:t> 경보 관리용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18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47676"/>
              </p:ext>
            </p:extLst>
          </p:nvPr>
        </p:nvGraphicFramePr>
        <p:xfrm>
          <a:off x="6754557" y="1700808"/>
          <a:ext cx="2679565" cy="1650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대시보드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경보 관리용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관리자가 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경보과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관련된 내용으로만 대시보드를 구성하고 싶을 때 사용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배치 위젯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관리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리스트</a:t>
                      </a:r>
                      <a:endParaRPr lang="en-US" altLang="ko-KR" sz="7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8481F4B0-CF92-845A-59BF-AB182580FFE5}"/>
              </a:ext>
            </a:extLst>
          </p:cNvPr>
          <p:cNvSpPr/>
          <p:nvPr/>
        </p:nvSpPr>
        <p:spPr bwMode="auto">
          <a:xfrm>
            <a:off x="560528" y="249289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7CD455-A947-8657-1A0F-4C079BEAD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8" y="2651259"/>
            <a:ext cx="5931968" cy="30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1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 txBox="1">
            <a:spLocks/>
          </p:cNvSpPr>
          <p:nvPr/>
        </p:nvSpPr>
        <p:spPr bwMode="auto">
          <a:xfrm>
            <a:off x="361156" y="182564"/>
            <a:ext cx="6392466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" hangingPunct="1">
              <a:spcBef>
                <a:spcPct val="5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승인이력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882090"/>
              </p:ext>
            </p:extLst>
          </p:nvPr>
        </p:nvGraphicFramePr>
        <p:xfrm>
          <a:off x="394638" y="837397"/>
          <a:ext cx="9165287" cy="2663040"/>
        </p:xfrm>
        <a:graphic>
          <a:graphicData uri="http://schemas.openxmlformats.org/drawingml/2006/table">
            <a:tbl>
              <a:tblPr firstRow="1" firstCol="1" bandRow="1"/>
              <a:tblGrid>
                <a:gridCol w="251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9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2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384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b="1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 역할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b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소속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b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b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승인일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b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서명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b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비고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4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작성자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캐스트이즈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r>
                        <a:rPr lang="ko-KR" altLang="en-US" sz="1100" dirty="0" err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강신애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4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검토자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4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프로젝트관리자</a:t>
                      </a: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(PM)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4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사업총괄 </a:t>
                      </a: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PM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4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04393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178271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02-060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기존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관리 대시보드 </a:t>
                      </a:r>
                      <a:r>
                        <a:rPr lang="en-US" altLang="ko-KR" sz="1000" b="0" dirty="0"/>
                        <a:t>&gt;</a:t>
                      </a:r>
                      <a:r>
                        <a:rPr lang="ko-KR" altLang="en-US" sz="1000" b="0" dirty="0"/>
                        <a:t> 장비</a:t>
                      </a:r>
                      <a:r>
                        <a:rPr lang="en-US" altLang="ko-KR" sz="1000" b="0" dirty="0"/>
                        <a:t>/</a:t>
                      </a:r>
                      <a:r>
                        <a:rPr lang="ko-KR" altLang="en-US" sz="1000" b="0" dirty="0"/>
                        <a:t>장구 관리용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19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630618"/>
              </p:ext>
            </p:extLst>
          </p:nvPr>
        </p:nvGraphicFramePr>
        <p:xfrm>
          <a:off x="6754557" y="1700808"/>
          <a:ext cx="2679565" cy="175692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대시보드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장비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장구 관리용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관리자가 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장구와 관련된 내용으로만 대시보드를 구성하고 싶을 때 사용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배치 위젯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관리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관리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관리</a:t>
                      </a:r>
                      <a:endParaRPr lang="en-US" altLang="ko-KR" sz="7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8481F4B0-CF92-845A-59BF-AB182580FFE5}"/>
              </a:ext>
            </a:extLst>
          </p:cNvPr>
          <p:cNvSpPr/>
          <p:nvPr/>
        </p:nvSpPr>
        <p:spPr bwMode="auto">
          <a:xfrm>
            <a:off x="560528" y="249289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0720C3-F7BD-55A6-C98A-F185F2DB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2636896"/>
            <a:ext cx="5960274" cy="30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97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343301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02-070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현황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20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121891"/>
              </p:ext>
            </p:extLst>
          </p:nvPr>
        </p:nvGraphicFramePr>
        <p:xfrm>
          <a:off x="6754557" y="1700808"/>
          <a:ext cx="2679565" cy="4676030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현장 이름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이름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이름은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…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설정 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추가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구역 추가할 수 있는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관련 페이지 참조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p.20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현장 이름 변경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현장 이름 변경할 수 있는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관련 페이지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p.20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확대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축소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등록된 현장 지도 확대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축소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지정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구역은 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등록되어있으나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해당 위젯 지도 내 배치되지 않았을 경우 해당 버튼으로 지도 내 배치 가능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지도 이동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드레그앤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드랍으로 지도 이동 가능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제거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지도 내 배치된 구역 제거 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실제 등록된 구역이 제거되는 것은 아니고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,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위젯에 배치된 구역 위치만 제거됨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지도 내 배치된 구역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9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번 노출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068953"/>
                  </a:ext>
                </a:extLst>
              </a:tr>
              <a:tr h="526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상세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지도 내 구역 선택 시 노출되는 팝업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상태 값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상세 대시보드로 이동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p.14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505730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CE4CD6B-6BFA-B2FA-FAC5-B5AF32226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91" y="2276872"/>
            <a:ext cx="2743200" cy="33655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F6DCD0C-B493-ECB0-AD89-18DF886E2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283" y="2276872"/>
            <a:ext cx="2743200" cy="3365500"/>
          </a:xfrm>
          <a:prstGeom prst="rect">
            <a:avLst/>
          </a:prstGeom>
        </p:spPr>
      </p:pic>
      <p:pic>
        <p:nvPicPr>
          <p:cNvPr id="40" name="그래픽 39" descr="표식 단색으로 채워진">
            <a:extLst>
              <a:ext uri="{FF2B5EF4-FFF2-40B4-BE49-F238E27FC236}">
                <a16:creationId xmlns:a16="http://schemas.microsoft.com/office/drawing/2014/main" id="{6C9375F1-D37D-8C62-F4B2-1FE0994EB1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878" t="13159" r="25877" b="11842"/>
          <a:stretch/>
        </p:blipFill>
        <p:spPr>
          <a:xfrm>
            <a:off x="4644333" y="4509120"/>
            <a:ext cx="92643" cy="144016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1F9450-90E8-1965-A462-D4F070DD47DB}"/>
              </a:ext>
            </a:extLst>
          </p:cNvPr>
          <p:cNvGrpSpPr/>
          <p:nvPr/>
        </p:nvGrpSpPr>
        <p:grpSpPr>
          <a:xfrm>
            <a:off x="4491453" y="3317209"/>
            <a:ext cx="761620" cy="939195"/>
            <a:chOff x="2628901" y="2692172"/>
            <a:chExt cx="761620" cy="939195"/>
          </a:xfrm>
        </p:grpSpPr>
        <p:sp>
          <p:nvSpPr>
            <p:cNvPr id="42" name="사각형 설명선[R] 41">
              <a:extLst>
                <a:ext uri="{FF2B5EF4-FFF2-40B4-BE49-F238E27FC236}">
                  <a16:creationId xmlns:a16="http://schemas.microsoft.com/office/drawing/2014/main" id="{7B1E324B-0DB0-E38A-3C7B-D61B05DBA1ED}"/>
                </a:ext>
              </a:extLst>
            </p:cNvPr>
            <p:cNvSpPr/>
            <p:nvPr/>
          </p:nvSpPr>
          <p:spPr>
            <a:xfrm>
              <a:off x="2628901" y="2692172"/>
              <a:ext cx="736392" cy="939195"/>
            </a:xfrm>
            <a:prstGeom prst="wedgeRectCallou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E92D59-5DA0-84FA-0F74-9CAE1BAA18B9}"/>
                </a:ext>
              </a:extLst>
            </p:cNvPr>
            <p:cNvSpPr txBox="1"/>
            <p:nvPr/>
          </p:nvSpPr>
          <p:spPr>
            <a:xfrm>
              <a:off x="2654129" y="2724488"/>
              <a:ext cx="49380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구역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#05</a:t>
              </a:r>
              <a:endParaRPr lang="ko-KR" altLang="en-US" sz="6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1698B9-745B-A6F3-D642-64E4AD01B19D}"/>
                </a:ext>
              </a:extLst>
            </p:cNvPr>
            <p:cNvSpPr txBox="1"/>
            <p:nvPr/>
          </p:nvSpPr>
          <p:spPr>
            <a:xfrm>
              <a:off x="2654128" y="2941470"/>
              <a:ext cx="736393" cy="630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위도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</a:t>
              </a: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37.34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경도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</a:t>
              </a: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127.10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상태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</a:t>
              </a: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abnormal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solidFill>
                    <a:srgbClr val="0070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상세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E90F25-704C-5E61-6382-A889EF9921DE}"/>
                </a:ext>
              </a:extLst>
            </p:cNvPr>
            <p:cNvSpPr txBox="1"/>
            <p:nvPr/>
          </p:nvSpPr>
          <p:spPr>
            <a:xfrm>
              <a:off x="3173163" y="2722068"/>
              <a:ext cx="205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X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6" name="오른쪽 화살표[R] 45">
            <a:extLst>
              <a:ext uri="{FF2B5EF4-FFF2-40B4-BE49-F238E27FC236}">
                <a16:creationId xmlns:a16="http://schemas.microsoft.com/office/drawing/2014/main" id="{EC1CCE18-ADEF-658B-D4D0-C369599A57B7}"/>
              </a:ext>
            </a:extLst>
          </p:cNvPr>
          <p:cNvSpPr/>
          <p:nvPr/>
        </p:nvSpPr>
        <p:spPr>
          <a:xfrm>
            <a:off x="3483060" y="3786806"/>
            <a:ext cx="234994" cy="374399"/>
          </a:xfrm>
          <a:prstGeom prst="rightArrow">
            <a:avLst/>
          </a:prstGeom>
          <a:solidFill>
            <a:srgbClr val="F9DBDB"/>
          </a:solidFill>
          <a:ln>
            <a:noFill/>
          </a:ln>
          <a:effectLst>
            <a:outerShdw blurRad="50800" dist="38100" dir="3600000" sx="106000" sy="106000" algn="tl" rotWithShape="0">
              <a:srgbClr val="FF398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69D22C-4EA0-5CC5-DE18-F6D492459D55}"/>
              </a:ext>
            </a:extLst>
          </p:cNvPr>
          <p:cNvSpPr txBox="1"/>
          <p:nvPr/>
        </p:nvSpPr>
        <p:spPr>
          <a:xfrm>
            <a:off x="3271639" y="4226512"/>
            <a:ext cx="889273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80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구역 선택 시</a:t>
            </a:r>
            <a:endParaRPr kumimoji="1" lang="en-US" altLang="ko-KR" sz="800" dirty="0">
              <a:solidFill>
                <a:srgbClr val="485C7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F8C1EA-035A-7F06-2F03-93DB96D85EB0}"/>
              </a:ext>
            </a:extLst>
          </p:cNvPr>
          <p:cNvSpPr/>
          <p:nvPr/>
        </p:nvSpPr>
        <p:spPr>
          <a:xfrm>
            <a:off x="1210362" y="4307952"/>
            <a:ext cx="430269" cy="417192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모서리가 둥근 직사각형 155">
            <a:extLst>
              <a:ext uri="{FF2B5EF4-FFF2-40B4-BE49-F238E27FC236}">
                <a16:creationId xmlns:a16="http://schemas.microsoft.com/office/drawing/2014/main" id="{CD19A1EF-7465-BD82-F4ED-CC4C95074626}"/>
              </a:ext>
            </a:extLst>
          </p:cNvPr>
          <p:cNvSpPr/>
          <p:nvPr/>
        </p:nvSpPr>
        <p:spPr bwMode="auto">
          <a:xfrm>
            <a:off x="583591" y="249289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52" name="모서리가 둥근 직사각형 155">
            <a:extLst>
              <a:ext uri="{FF2B5EF4-FFF2-40B4-BE49-F238E27FC236}">
                <a16:creationId xmlns:a16="http://schemas.microsoft.com/office/drawing/2014/main" id="{C87B863F-F32B-C443-C21F-B35EBA2C516E}"/>
              </a:ext>
            </a:extLst>
          </p:cNvPr>
          <p:cNvSpPr/>
          <p:nvPr/>
        </p:nvSpPr>
        <p:spPr bwMode="auto">
          <a:xfrm>
            <a:off x="2971370" y="2157159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53" name="모서리가 둥근 직사각형 155">
            <a:extLst>
              <a:ext uri="{FF2B5EF4-FFF2-40B4-BE49-F238E27FC236}">
                <a16:creationId xmlns:a16="http://schemas.microsoft.com/office/drawing/2014/main" id="{0D9E31ED-917D-F355-1605-2EA32B80FEAD}"/>
              </a:ext>
            </a:extLst>
          </p:cNvPr>
          <p:cNvSpPr/>
          <p:nvPr/>
        </p:nvSpPr>
        <p:spPr bwMode="auto">
          <a:xfrm>
            <a:off x="3127639" y="2157159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54" name="모서리가 둥근 직사각형 155">
            <a:extLst>
              <a:ext uri="{FF2B5EF4-FFF2-40B4-BE49-F238E27FC236}">
                <a16:creationId xmlns:a16="http://schemas.microsoft.com/office/drawing/2014/main" id="{50CB7556-507C-6728-4C2D-FEE3042F7E18}"/>
              </a:ext>
            </a:extLst>
          </p:cNvPr>
          <p:cNvSpPr/>
          <p:nvPr/>
        </p:nvSpPr>
        <p:spPr bwMode="auto">
          <a:xfrm>
            <a:off x="550801" y="2957449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56" name="모서리가 둥근 직사각형 155">
            <a:extLst>
              <a:ext uri="{FF2B5EF4-FFF2-40B4-BE49-F238E27FC236}">
                <a16:creationId xmlns:a16="http://schemas.microsoft.com/office/drawing/2014/main" id="{31E9C9AF-B12F-F9F6-AE52-9430C69608AC}"/>
              </a:ext>
            </a:extLst>
          </p:cNvPr>
          <p:cNvSpPr/>
          <p:nvPr/>
        </p:nvSpPr>
        <p:spPr bwMode="auto">
          <a:xfrm>
            <a:off x="550801" y="328221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5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57" name="모서리가 둥근 직사각형 155">
            <a:extLst>
              <a:ext uri="{FF2B5EF4-FFF2-40B4-BE49-F238E27FC236}">
                <a16:creationId xmlns:a16="http://schemas.microsoft.com/office/drawing/2014/main" id="{D428A199-EADC-849C-0561-8F5A67A3CBF2}"/>
              </a:ext>
            </a:extLst>
          </p:cNvPr>
          <p:cNvSpPr/>
          <p:nvPr/>
        </p:nvSpPr>
        <p:spPr bwMode="auto">
          <a:xfrm>
            <a:off x="547413" y="350043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6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58" name="모서리가 둥근 직사각형 155">
            <a:extLst>
              <a:ext uri="{FF2B5EF4-FFF2-40B4-BE49-F238E27FC236}">
                <a16:creationId xmlns:a16="http://schemas.microsoft.com/office/drawing/2014/main" id="{AFCA4FA4-136F-8E8C-1B45-69C34462F750}"/>
              </a:ext>
            </a:extLst>
          </p:cNvPr>
          <p:cNvSpPr/>
          <p:nvPr/>
        </p:nvSpPr>
        <p:spPr bwMode="auto">
          <a:xfrm>
            <a:off x="547413" y="3692151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7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60" name="모서리가 둥근 직사각형 155">
            <a:extLst>
              <a:ext uri="{FF2B5EF4-FFF2-40B4-BE49-F238E27FC236}">
                <a16:creationId xmlns:a16="http://schemas.microsoft.com/office/drawing/2014/main" id="{FC3ED8BA-D4CB-95C2-E35B-1898092E8809}"/>
              </a:ext>
            </a:extLst>
          </p:cNvPr>
          <p:cNvSpPr/>
          <p:nvPr/>
        </p:nvSpPr>
        <p:spPr bwMode="auto">
          <a:xfrm>
            <a:off x="1053023" y="4210239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8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62" name="모서리가 둥근 직사각형 155">
            <a:extLst>
              <a:ext uri="{FF2B5EF4-FFF2-40B4-BE49-F238E27FC236}">
                <a16:creationId xmlns:a16="http://schemas.microsoft.com/office/drawing/2014/main" id="{DFDE2664-F7AB-EB46-23B6-773DA3620EE3}"/>
              </a:ext>
            </a:extLst>
          </p:cNvPr>
          <p:cNvSpPr/>
          <p:nvPr/>
        </p:nvSpPr>
        <p:spPr bwMode="auto">
          <a:xfrm>
            <a:off x="4376936" y="328498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9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44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006997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02-071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현황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875743"/>
              </p:ext>
            </p:extLst>
          </p:nvPr>
        </p:nvGraphicFramePr>
        <p:xfrm>
          <a:off x="6754557" y="1700808"/>
          <a:ext cx="2679565" cy="2536250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구역 추가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+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노출되는 팝업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구역명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위도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경도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사용자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사용자의 경우 기 등록된 사용자 리스트가 노출되어 선택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현장 설정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…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현장 설정할 수 있는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현장은 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띵스보드에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기 등록된 현장이 노출되고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,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현장을 선택하면 해당 현장에 등록된 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등의 정보로 변함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CE4CD6B-6BFA-B2FA-FAC5-B5AF3222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91" y="2276872"/>
            <a:ext cx="2743200" cy="336550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F8C1EA-035A-7F06-2F03-93DB96D85EB0}"/>
              </a:ext>
            </a:extLst>
          </p:cNvPr>
          <p:cNvSpPr/>
          <p:nvPr/>
        </p:nvSpPr>
        <p:spPr>
          <a:xfrm>
            <a:off x="2936776" y="2276872"/>
            <a:ext cx="216024" cy="288032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D137D-16ED-A668-4C68-7CE08F76B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44" y="2276872"/>
            <a:ext cx="1774056" cy="14369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DBA739-9283-F78F-C189-6EDC3BCF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100" y="4262025"/>
            <a:ext cx="1995743" cy="93268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EA9B0B-AFA1-527D-DCF2-35B207196F3A}"/>
              </a:ext>
            </a:extLst>
          </p:cNvPr>
          <p:cNvSpPr/>
          <p:nvPr/>
        </p:nvSpPr>
        <p:spPr>
          <a:xfrm>
            <a:off x="3152136" y="2276872"/>
            <a:ext cx="216024" cy="288032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954C66BB-2D3F-1BFE-DE30-0BBD08FEE26A}"/>
              </a:ext>
            </a:extLst>
          </p:cNvPr>
          <p:cNvCxnSpPr>
            <a:cxnSpLocks/>
            <a:stCxn id="49" idx="0"/>
            <a:endCxn id="2" idx="0"/>
          </p:cNvCxnSpPr>
          <p:nvPr/>
        </p:nvCxnSpPr>
        <p:spPr>
          <a:xfrm rot="5400000" flipH="1" flipV="1">
            <a:off x="4190380" y="1131280"/>
            <a:ext cx="12700" cy="2291184"/>
          </a:xfrm>
          <a:prstGeom prst="bentConnector3">
            <a:avLst>
              <a:gd name="adj1" fmla="val 1800000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B35AD755-2284-8691-08A1-56E22B3D8CED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2699722" y="3089989"/>
            <a:ext cx="2163464" cy="1113292"/>
          </a:xfrm>
          <a:prstGeom prst="bentConnector2">
            <a:avLst/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155">
            <a:extLst>
              <a:ext uri="{FF2B5EF4-FFF2-40B4-BE49-F238E27FC236}">
                <a16:creationId xmlns:a16="http://schemas.microsoft.com/office/drawing/2014/main" id="{40D33E3D-D81E-DA78-FA45-B97E44966C2C}"/>
              </a:ext>
            </a:extLst>
          </p:cNvPr>
          <p:cNvSpPr/>
          <p:nvPr/>
        </p:nvSpPr>
        <p:spPr bwMode="auto">
          <a:xfrm>
            <a:off x="4266100" y="222463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9" name="모서리가 둥근 직사각형 155">
            <a:extLst>
              <a:ext uri="{FF2B5EF4-FFF2-40B4-BE49-F238E27FC236}">
                <a16:creationId xmlns:a16="http://schemas.microsoft.com/office/drawing/2014/main" id="{77C1BF9F-20C9-7533-632D-956134552342}"/>
              </a:ext>
            </a:extLst>
          </p:cNvPr>
          <p:cNvSpPr/>
          <p:nvPr/>
        </p:nvSpPr>
        <p:spPr bwMode="auto">
          <a:xfrm>
            <a:off x="4160912" y="414908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3489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61788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02-072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현황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22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865649"/>
              </p:ext>
            </p:extLst>
          </p:nvPr>
        </p:nvGraphicFramePr>
        <p:xfrm>
          <a:off x="6754557" y="1700808"/>
          <a:ext cx="2679565" cy="207696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현장 관리 위젯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도면이나 지도 등록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개의 도면이나 지도 등록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구역은 등록된 구역 리스트 노출되며 드래그앤 드랍으로 등록된 현장 이미지 내 구역 설정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현장이미지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구역리스트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위젯삭제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8481F4B0-CF92-845A-59BF-AB182580FFE5}"/>
              </a:ext>
            </a:extLst>
          </p:cNvPr>
          <p:cNvSpPr/>
          <p:nvPr/>
        </p:nvSpPr>
        <p:spPr bwMode="auto">
          <a:xfrm>
            <a:off x="560528" y="249289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EB559-5CA0-350B-DB59-5327FD61A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53" y="2654408"/>
            <a:ext cx="5597478" cy="240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0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07780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02-080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구역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리스트 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880545"/>
              </p:ext>
            </p:extLst>
          </p:nvPr>
        </p:nvGraphicFramePr>
        <p:xfrm>
          <a:off x="6754557" y="1700808"/>
          <a:ext cx="2679565" cy="3011744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구역 관리 리스트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등록된 구역 리스트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노출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도면 등록 여부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도면 등록일시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등록 대수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삭제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상세 대시보드 이동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…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현장 설정할 수 있는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현장은 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띵스보드에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기 등록된 현장이 노출되고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,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현장을 선택하면 해당 현장에 등록된 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등의 정보로 변함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대시보드로 이동된 화면은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p.14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,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4" action="ppaction://hlinksldjump"/>
                        </a:rPr>
                        <a:t>p.15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4" action="ppaction://hlinksldjump"/>
                        </a:rPr>
                        <a:t>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참조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삭제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해당 구역 삭제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925105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8F6A92-242E-4E4E-E979-09953CA8E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7" y="2348880"/>
            <a:ext cx="3022600" cy="3289300"/>
          </a:xfrm>
          <a:prstGeom prst="rect">
            <a:avLst/>
          </a:prstGeom>
        </p:spPr>
      </p:pic>
      <p:sp>
        <p:nvSpPr>
          <p:cNvPr id="6" name="모서리가 둥근 직사각형 155">
            <a:extLst>
              <a:ext uri="{FF2B5EF4-FFF2-40B4-BE49-F238E27FC236}">
                <a16:creationId xmlns:a16="http://schemas.microsoft.com/office/drawing/2014/main" id="{C950FB7D-E205-D3AA-8585-F6CF2868A896}"/>
              </a:ext>
            </a:extLst>
          </p:cNvPr>
          <p:cNvSpPr/>
          <p:nvPr/>
        </p:nvSpPr>
        <p:spPr bwMode="auto">
          <a:xfrm>
            <a:off x="704528" y="289440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9" name="모서리가 둥근 직사각형 155">
            <a:extLst>
              <a:ext uri="{FF2B5EF4-FFF2-40B4-BE49-F238E27FC236}">
                <a16:creationId xmlns:a16="http://schemas.microsoft.com/office/drawing/2014/main" id="{8B55F9D0-E362-48DD-1C27-141699C4B720}"/>
              </a:ext>
            </a:extLst>
          </p:cNvPr>
          <p:cNvSpPr/>
          <p:nvPr/>
        </p:nvSpPr>
        <p:spPr bwMode="auto">
          <a:xfrm>
            <a:off x="3060949" y="300990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1C45C096-0378-6182-9B25-25EC66E4D4E8}"/>
              </a:ext>
            </a:extLst>
          </p:cNvPr>
          <p:cNvSpPr/>
          <p:nvPr/>
        </p:nvSpPr>
        <p:spPr bwMode="auto">
          <a:xfrm>
            <a:off x="3317916" y="300990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5CAF87-46D8-40C9-A5CE-970E039106C3}"/>
              </a:ext>
            </a:extLst>
          </p:cNvPr>
          <p:cNvGrpSpPr/>
          <p:nvPr/>
        </p:nvGrpSpPr>
        <p:grpSpPr>
          <a:xfrm>
            <a:off x="3947802" y="3242014"/>
            <a:ext cx="2517570" cy="888364"/>
            <a:chOff x="6150994" y="3801345"/>
            <a:chExt cx="2517570" cy="888364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C1159A00-EB1B-79F6-6687-1536C80534E3}"/>
                </a:ext>
              </a:extLst>
            </p:cNvPr>
            <p:cNvSpPr/>
            <p:nvPr/>
          </p:nvSpPr>
          <p:spPr>
            <a:xfrm>
              <a:off x="6150995" y="3801345"/>
              <a:ext cx="2517569" cy="888364"/>
            </a:xfrm>
            <a:prstGeom prst="roundRect">
              <a:avLst>
                <a:gd name="adj" fmla="val 110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DE3C32D0-7755-5EFF-A2EF-57118EA677D6}"/>
                </a:ext>
              </a:extLst>
            </p:cNvPr>
            <p:cNvSpPr/>
            <p:nvPr/>
          </p:nvSpPr>
          <p:spPr>
            <a:xfrm>
              <a:off x="6150994" y="3801345"/>
              <a:ext cx="2517569" cy="318202"/>
            </a:xfrm>
            <a:prstGeom prst="roundRect">
              <a:avLst>
                <a:gd name="adj" fmla="val 1101"/>
              </a:avLst>
            </a:prstGeom>
            <a:solidFill>
              <a:srgbClr val="0321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800" b="1" dirty="0">
                  <a:solidFill>
                    <a:schemeClr val="bg1"/>
                  </a:solidFill>
                </a:rPr>
                <a:t>구역 삭제</a:t>
              </a:r>
              <a:r>
                <a:rPr kumimoji="1" lang="en-US" altLang="ko-KR" sz="800" b="1" dirty="0">
                  <a:solidFill>
                    <a:schemeClr val="bg1"/>
                  </a:solidFill>
                </a:rPr>
                <a:t>		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10FC5D-8EB8-CA87-D74C-05C86EF8975A}"/>
                </a:ext>
              </a:extLst>
            </p:cNvPr>
            <p:cNvGrpSpPr/>
            <p:nvPr/>
          </p:nvGrpSpPr>
          <p:grpSpPr>
            <a:xfrm>
              <a:off x="6247127" y="4205847"/>
              <a:ext cx="2285695" cy="399970"/>
              <a:chOff x="6260004" y="4205847"/>
              <a:chExt cx="2285695" cy="39997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6E36A4-3C60-2004-9D4C-21118CB210A2}"/>
                  </a:ext>
                </a:extLst>
              </p:cNvPr>
              <p:cNvSpPr txBox="1"/>
              <p:nvPr/>
            </p:nvSpPr>
            <p:spPr>
              <a:xfrm>
                <a:off x="6260004" y="4205847"/>
                <a:ext cx="228569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구역 </a:t>
                </a:r>
                <a:r>
                  <a: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#02</a:t>
                </a:r>
                <a:r>
                  <a:rPr lang="ko-KR" altLang="en-US" sz="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를</a:t>
                </a:r>
                <a:r>
                  <a:rPr lang="ko-KR" altLang="en-US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ko-KR" altLang="en-US" sz="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삭제하시겠습니까</a:t>
                </a:r>
                <a:r>
                  <a: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?</a:t>
                </a:r>
                <a:endPara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EA1FB934-8522-5845-0696-FF185F5146CC}"/>
                  </a:ext>
                </a:extLst>
              </p:cNvPr>
              <p:cNvSpPr/>
              <p:nvPr/>
            </p:nvSpPr>
            <p:spPr>
              <a:xfrm>
                <a:off x="7760738" y="4417100"/>
                <a:ext cx="369257" cy="18871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취소</a:t>
                </a:r>
                <a:endParaRPr kumimoji="1" lang="ko-Kore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617144CD-6485-AF88-E64C-4F1F996EACA7}"/>
                  </a:ext>
                </a:extLst>
              </p:cNvPr>
              <p:cNvSpPr/>
              <p:nvPr/>
            </p:nvSpPr>
            <p:spPr>
              <a:xfrm>
                <a:off x="8176442" y="4417100"/>
                <a:ext cx="369257" cy="18871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삭제</a:t>
                </a:r>
                <a:endParaRPr kumimoji="1" lang="ko-Kore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4B3960-3709-EEBE-D8BE-DA02F6C18A4E}"/>
              </a:ext>
            </a:extLst>
          </p:cNvPr>
          <p:cNvSpPr/>
          <p:nvPr/>
        </p:nvSpPr>
        <p:spPr>
          <a:xfrm>
            <a:off x="3281904" y="3134002"/>
            <a:ext cx="216024" cy="216024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2EB30F5D-4409-53B9-625D-0F68FF77A34A}"/>
              </a:ext>
            </a:extLst>
          </p:cNvPr>
          <p:cNvCxnSpPr>
            <a:cxnSpLocks/>
            <a:stCxn id="24" idx="3"/>
            <a:endCxn id="14" idx="1"/>
          </p:cNvCxnSpPr>
          <p:nvPr/>
        </p:nvCxnSpPr>
        <p:spPr>
          <a:xfrm>
            <a:off x="3497928" y="3242014"/>
            <a:ext cx="449875" cy="444182"/>
          </a:xfrm>
          <a:prstGeom prst="bentConnector3">
            <a:avLst>
              <a:gd name="adj1" fmla="val 50000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652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5153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구역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지도형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946987"/>
              </p:ext>
            </p:extLst>
          </p:nvPr>
        </p:nvGraphicFramePr>
        <p:xfrm>
          <a:off x="6754557" y="1700808"/>
          <a:ext cx="2679565" cy="1789490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구역 관리 지도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등록된 구역이 현장 지도 위에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해당 위젯은 구역 관련 상세 대시보드에서 노출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p.14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,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4" action="ppaction://hlinksldjump"/>
                        </a:rPr>
                        <a:t>p.15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4" action="ppaction://hlinksldjump"/>
                        </a:rPr>
                        <a:t>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상세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지도 내 구역 선택 시 노출되는 팝업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X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축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/Y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축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상태 값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F847-93B5-AA58-B797-903347B07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340" y="2704310"/>
            <a:ext cx="2824098" cy="2376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7CDA0C-11BF-D289-4504-39185435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8" y="2655707"/>
            <a:ext cx="2904287" cy="2443736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7FE9888-BC3C-669A-9FAD-60E2A49F0725}"/>
              </a:ext>
            </a:extLst>
          </p:cNvPr>
          <p:cNvSpPr/>
          <p:nvPr/>
        </p:nvSpPr>
        <p:spPr>
          <a:xfrm>
            <a:off x="3483060" y="3786806"/>
            <a:ext cx="234994" cy="374399"/>
          </a:xfrm>
          <a:prstGeom prst="rightArrow">
            <a:avLst/>
          </a:prstGeom>
          <a:solidFill>
            <a:srgbClr val="F9DBDB"/>
          </a:solidFill>
          <a:ln>
            <a:noFill/>
          </a:ln>
          <a:effectLst>
            <a:outerShdw blurRad="50800" dist="38100" dir="3600000" sx="106000" sy="106000" algn="tl" rotWithShape="0">
              <a:srgbClr val="FF398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7014C-2FD0-DDB2-D635-838DD510F195}"/>
              </a:ext>
            </a:extLst>
          </p:cNvPr>
          <p:cNvSpPr txBox="1"/>
          <p:nvPr/>
        </p:nvSpPr>
        <p:spPr>
          <a:xfrm>
            <a:off x="3271639" y="4226512"/>
            <a:ext cx="889273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80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구역 선택 시</a:t>
            </a:r>
            <a:endParaRPr kumimoji="1" lang="en-US" altLang="ko-KR" sz="800" dirty="0">
              <a:solidFill>
                <a:srgbClr val="485C7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모서리가 둥근 직사각형 155">
            <a:extLst>
              <a:ext uri="{FF2B5EF4-FFF2-40B4-BE49-F238E27FC236}">
                <a16:creationId xmlns:a16="http://schemas.microsoft.com/office/drawing/2014/main" id="{07C88949-51F4-38B0-D335-F7FAF628ADF1}"/>
              </a:ext>
            </a:extLst>
          </p:cNvPr>
          <p:cNvSpPr/>
          <p:nvPr/>
        </p:nvSpPr>
        <p:spPr bwMode="auto">
          <a:xfrm>
            <a:off x="454736" y="253201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3" name="모서리가 둥근 직사각형 155">
            <a:extLst>
              <a:ext uri="{FF2B5EF4-FFF2-40B4-BE49-F238E27FC236}">
                <a16:creationId xmlns:a16="http://schemas.microsoft.com/office/drawing/2014/main" id="{FE3BB5D7-01A9-E004-2244-55CCE861F5DA}"/>
              </a:ext>
            </a:extLst>
          </p:cNvPr>
          <p:cNvSpPr/>
          <p:nvPr/>
        </p:nvSpPr>
        <p:spPr bwMode="auto">
          <a:xfrm>
            <a:off x="4376936" y="350043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008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12556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02-082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구역 관리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25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68564"/>
              </p:ext>
            </p:extLst>
          </p:nvPr>
        </p:nvGraphicFramePr>
        <p:xfrm>
          <a:off x="6754557" y="1700808"/>
          <a:ext cx="2679565" cy="1650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구역 관리 위젯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도면이나 지도 등록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드래그앤 드랍으로 등록된 구역 이미지 내 장비 설정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위젯삭제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EC8F55-7505-1194-99F3-BB3659350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82" y="2764135"/>
            <a:ext cx="6169689" cy="2076966"/>
          </a:xfrm>
          <a:prstGeom prst="rect">
            <a:avLst/>
          </a:prstGeom>
        </p:spPr>
      </p:pic>
      <p:sp>
        <p:nvSpPr>
          <p:cNvPr id="7" name="모서리가 둥근 직사각형 155">
            <a:extLst>
              <a:ext uri="{FF2B5EF4-FFF2-40B4-BE49-F238E27FC236}">
                <a16:creationId xmlns:a16="http://schemas.microsoft.com/office/drawing/2014/main" id="{A2608872-5C20-2F2A-B29D-034050943202}"/>
              </a:ext>
            </a:extLst>
          </p:cNvPr>
          <p:cNvSpPr/>
          <p:nvPr/>
        </p:nvSpPr>
        <p:spPr bwMode="auto">
          <a:xfrm>
            <a:off x="454736" y="253201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015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590785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02-090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장비 관리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6054"/>
              </p:ext>
            </p:extLst>
          </p:nvPr>
        </p:nvGraphicFramePr>
        <p:xfrm>
          <a:off x="6754557" y="1700808"/>
          <a:ext cx="2679565" cy="3651824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장비 관리 리스트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등록된 장비 리스트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노출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생성일시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삭제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해당 위젯은 상세 대시보드에 배치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p.14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추가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+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장비 추가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장비명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모델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ID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X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축 값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Y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축 값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사용자 그룹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솔루션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ID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센싱 리소스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ID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모델과 사용자그룹의 경우 </a:t>
                      </a:r>
                      <a:r>
                        <a:rPr lang="ko-KR" altLang="en-US" sz="700" b="0" i="0" kern="1200" dirty="0" err="1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띵스보드에</a:t>
                      </a: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등록된 모델</a:t>
                      </a:r>
                      <a:r>
                        <a:rPr lang="en-US" altLang="ko-KR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사용자 그룹 중 선택</a:t>
                      </a:r>
                      <a:endParaRPr lang="en-US" altLang="ko-KR" sz="7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삭제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해당 장비 삭제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925105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E38C18-91A6-C08D-E226-16C9906BE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7" y="2420888"/>
            <a:ext cx="3022600" cy="3276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596F0E-D189-D1A5-1AE7-C2CB7BB00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592" y="2062212"/>
            <a:ext cx="2133078" cy="23783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B63284-EA74-2B28-5DD0-1C2BC7E6A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467" y="4795788"/>
            <a:ext cx="2336539" cy="8294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287A1B-F433-CBFF-AF1F-64AA2D65F73C}"/>
              </a:ext>
            </a:extLst>
          </p:cNvPr>
          <p:cNvSpPr/>
          <p:nvPr/>
        </p:nvSpPr>
        <p:spPr>
          <a:xfrm>
            <a:off x="3152800" y="2486128"/>
            <a:ext cx="216024" cy="216024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C22607EA-147D-554B-B5C0-E11A567E71E7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3368824" y="2594140"/>
            <a:ext cx="823768" cy="657263"/>
          </a:xfrm>
          <a:prstGeom prst="bentConnector3">
            <a:avLst>
              <a:gd name="adj1" fmla="val 50000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840BA-E509-85C9-11FD-EC11E44D7982}"/>
              </a:ext>
            </a:extLst>
          </p:cNvPr>
          <p:cNvSpPr/>
          <p:nvPr/>
        </p:nvSpPr>
        <p:spPr>
          <a:xfrm>
            <a:off x="3212326" y="3185473"/>
            <a:ext cx="216024" cy="216024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21D79123-81CA-5317-EEBA-5AA621287B2E}"/>
              </a:ext>
            </a:extLst>
          </p:cNvPr>
          <p:cNvCxnSpPr>
            <a:cxnSpLocks/>
            <a:stCxn id="20" idx="3"/>
            <a:endCxn id="10" idx="1"/>
          </p:cNvCxnSpPr>
          <p:nvPr/>
        </p:nvCxnSpPr>
        <p:spPr>
          <a:xfrm>
            <a:off x="3428350" y="3293485"/>
            <a:ext cx="673117" cy="1917039"/>
          </a:xfrm>
          <a:prstGeom prst="bentConnector3">
            <a:avLst>
              <a:gd name="adj1" fmla="val 50000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155">
            <a:extLst>
              <a:ext uri="{FF2B5EF4-FFF2-40B4-BE49-F238E27FC236}">
                <a16:creationId xmlns:a16="http://schemas.microsoft.com/office/drawing/2014/main" id="{250C7046-FAB5-0B74-EB04-D5596A417430}"/>
              </a:ext>
            </a:extLst>
          </p:cNvPr>
          <p:cNvSpPr/>
          <p:nvPr/>
        </p:nvSpPr>
        <p:spPr bwMode="auto">
          <a:xfrm>
            <a:off x="658838" y="249283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1" name="모서리가 둥근 직사각형 155">
            <a:extLst>
              <a:ext uri="{FF2B5EF4-FFF2-40B4-BE49-F238E27FC236}">
                <a16:creationId xmlns:a16="http://schemas.microsoft.com/office/drawing/2014/main" id="{2C18000D-21CD-375B-0641-A1FF613A069B}"/>
              </a:ext>
            </a:extLst>
          </p:cNvPr>
          <p:cNvSpPr/>
          <p:nvPr/>
        </p:nvSpPr>
        <p:spPr bwMode="auto">
          <a:xfrm>
            <a:off x="3993210" y="195081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2" name="모서리가 둥근 직사각형 155">
            <a:extLst>
              <a:ext uri="{FF2B5EF4-FFF2-40B4-BE49-F238E27FC236}">
                <a16:creationId xmlns:a16="http://schemas.microsoft.com/office/drawing/2014/main" id="{FC902CB2-ABB6-503E-F3B5-417A20B15F76}"/>
              </a:ext>
            </a:extLst>
          </p:cNvPr>
          <p:cNvSpPr/>
          <p:nvPr/>
        </p:nvSpPr>
        <p:spPr bwMode="auto">
          <a:xfrm>
            <a:off x="3902078" y="472378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45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277886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02-091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장비 관리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27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56219"/>
              </p:ext>
            </p:extLst>
          </p:nvPr>
        </p:nvGraphicFramePr>
        <p:xfrm>
          <a:off x="6754557" y="1700808"/>
          <a:ext cx="2679565" cy="154356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장비 관리 위젯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등록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삭제 및 등록된 장비 정보 확인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검색 기능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삭제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7EB670-5D59-4000-AA87-2CB2C5D4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69" y="2557738"/>
            <a:ext cx="5708388" cy="3141179"/>
          </a:xfrm>
          <a:prstGeom prst="rect">
            <a:avLst/>
          </a:prstGeom>
        </p:spPr>
      </p:pic>
      <p:sp>
        <p:nvSpPr>
          <p:cNvPr id="7" name="모서리가 둥근 직사각형 155">
            <a:extLst>
              <a:ext uri="{FF2B5EF4-FFF2-40B4-BE49-F238E27FC236}">
                <a16:creationId xmlns:a16="http://schemas.microsoft.com/office/drawing/2014/main" id="{A2608872-5C20-2F2A-B29D-034050943202}"/>
              </a:ext>
            </a:extLst>
          </p:cNvPr>
          <p:cNvSpPr/>
          <p:nvPr/>
        </p:nvSpPr>
        <p:spPr bwMode="auto">
          <a:xfrm>
            <a:off x="658838" y="249283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162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946806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사용자 관리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62659"/>
              </p:ext>
            </p:extLst>
          </p:nvPr>
        </p:nvGraphicFramePr>
        <p:xfrm>
          <a:off x="6754557" y="1700808"/>
          <a:ext cx="2679565" cy="4583372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사용자 관리 리스트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등록된 사용자 리스트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노출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생성일시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삭제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해당 위젯은 상세 대시보드에 배치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p.14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추가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+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사용자 추가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E-mail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성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전화번호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사용자 그룹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필수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관리자 여부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검색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사용자 검색 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전 필드 검색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925105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컬럼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리스트에 노출할 컬럼 선택 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32962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수정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사용자 정보 수정 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60636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삭제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사용자 삭제 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538052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EE0ADC-C407-A879-8C52-E8E2A240D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50" y="2636838"/>
            <a:ext cx="4397628" cy="2808386"/>
          </a:xfrm>
          <a:prstGeom prst="rect">
            <a:avLst/>
          </a:prstGeom>
        </p:spPr>
      </p:pic>
      <p:sp>
        <p:nvSpPr>
          <p:cNvPr id="6" name="모서리가 둥근 직사각형 155">
            <a:extLst>
              <a:ext uri="{FF2B5EF4-FFF2-40B4-BE49-F238E27FC236}">
                <a16:creationId xmlns:a16="http://schemas.microsoft.com/office/drawing/2014/main" id="{CBA38E07-C9B0-7AA5-CAC3-DEA24F559D65}"/>
              </a:ext>
            </a:extLst>
          </p:cNvPr>
          <p:cNvSpPr/>
          <p:nvPr/>
        </p:nvSpPr>
        <p:spPr bwMode="auto">
          <a:xfrm>
            <a:off x="497450" y="314089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F6B56EBF-07E0-0BB4-027E-9BC09ACD88AB}"/>
              </a:ext>
            </a:extLst>
          </p:cNvPr>
          <p:cNvSpPr/>
          <p:nvPr/>
        </p:nvSpPr>
        <p:spPr bwMode="auto">
          <a:xfrm>
            <a:off x="4232920" y="256492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4" name="모서리가 둥근 직사각형 155">
            <a:extLst>
              <a:ext uri="{FF2B5EF4-FFF2-40B4-BE49-F238E27FC236}">
                <a16:creationId xmlns:a16="http://schemas.microsoft.com/office/drawing/2014/main" id="{8DC4D17A-85B3-23AD-7E99-B9BD0016ECAB}"/>
              </a:ext>
            </a:extLst>
          </p:cNvPr>
          <p:cNvSpPr/>
          <p:nvPr/>
        </p:nvSpPr>
        <p:spPr bwMode="auto">
          <a:xfrm>
            <a:off x="4448944" y="256492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5" name="모서리가 둥근 직사각형 155">
            <a:extLst>
              <a:ext uri="{FF2B5EF4-FFF2-40B4-BE49-F238E27FC236}">
                <a16:creationId xmlns:a16="http://schemas.microsoft.com/office/drawing/2014/main" id="{073EB966-1980-4E03-1E78-BA5CC2986EC0}"/>
              </a:ext>
            </a:extLst>
          </p:cNvPr>
          <p:cNvSpPr/>
          <p:nvPr/>
        </p:nvSpPr>
        <p:spPr bwMode="auto">
          <a:xfrm>
            <a:off x="4664984" y="256492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6" name="모서리가 둥근 직사각형 155">
            <a:extLst>
              <a:ext uri="{FF2B5EF4-FFF2-40B4-BE49-F238E27FC236}">
                <a16:creationId xmlns:a16="http://schemas.microsoft.com/office/drawing/2014/main" id="{538D152E-1A69-BA02-0F19-C47A630A42D7}"/>
              </a:ext>
            </a:extLst>
          </p:cNvPr>
          <p:cNvSpPr/>
          <p:nvPr/>
        </p:nvSpPr>
        <p:spPr bwMode="auto">
          <a:xfrm>
            <a:off x="4376936" y="314096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5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7" name="모서리가 둥근 직사각형 155">
            <a:extLst>
              <a:ext uri="{FF2B5EF4-FFF2-40B4-BE49-F238E27FC236}">
                <a16:creationId xmlns:a16="http://schemas.microsoft.com/office/drawing/2014/main" id="{06AA09C1-B993-E135-953D-31BDCD11BC73}"/>
              </a:ext>
            </a:extLst>
          </p:cNvPr>
          <p:cNvSpPr/>
          <p:nvPr/>
        </p:nvSpPr>
        <p:spPr bwMode="auto">
          <a:xfrm>
            <a:off x="4592976" y="314096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6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B28DAD-0673-1C27-C2C8-A795F088C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309" y="1731867"/>
            <a:ext cx="1820881" cy="16661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5C454F-90D7-BA92-626A-8A0722C71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950" y="5571770"/>
            <a:ext cx="2100753" cy="74576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F33BBC-11E7-C6BC-3E99-B09AE08D15C3}"/>
              </a:ext>
            </a:extLst>
          </p:cNvPr>
          <p:cNvSpPr/>
          <p:nvPr/>
        </p:nvSpPr>
        <p:spPr>
          <a:xfrm>
            <a:off x="4232920" y="2708920"/>
            <a:ext cx="216024" cy="216024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EF83DB-40AD-05AC-8048-5F5A1DDC0374}"/>
              </a:ext>
            </a:extLst>
          </p:cNvPr>
          <p:cNvSpPr/>
          <p:nvPr/>
        </p:nvSpPr>
        <p:spPr>
          <a:xfrm>
            <a:off x="4520952" y="4869160"/>
            <a:ext cx="216024" cy="216024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A099BED1-1451-D5A2-DAA5-F6C4BDDC1004}"/>
              </a:ext>
            </a:extLst>
          </p:cNvPr>
          <p:cNvCxnSpPr>
            <a:cxnSpLocks/>
            <a:stCxn id="22" idx="1"/>
            <a:endCxn id="19" idx="1"/>
          </p:cNvCxnSpPr>
          <p:nvPr/>
        </p:nvCxnSpPr>
        <p:spPr>
          <a:xfrm rot="10800000" flipH="1">
            <a:off x="4232919" y="2564920"/>
            <a:ext cx="636389" cy="252012"/>
          </a:xfrm>
          <a:prstGeom prst="bentConnector3">
            <a:avLst>
              <a:gd name="adj1" fmla="val -35921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ABF98498-8670-B5DA-0842-7006D63D2084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 rot="16200000" flipH="1">
            <a:off x="4804352" y="4909795"/>
            <a:ext cx="486586" cy="837363"/>
          </a:xfrm>
          <a:prstGeom prst="bentConnector3">
            <a:avLst>
              <a:gd name="adj1" fmla="val 50000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58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8" name="제목 1"/>
          <p:cNvSpPr txBox="1">
            <a:spLocks/>
          </p:cNvSpPr>
          <p:nvPr/>
        </p:nvSpPr>
        <p:spPr bwMode="auto">
          <a:xfrm>
            <a:off x="361156" y="182564"/>
            <a:ext cx="6392466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" hangingPunct="1">
              <a:spcBef>
                <a:spcPct val="5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개정이력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88171"/>
              </p:ext>
            </p:extLst>
          </p:nvPr>
        </p:nvGraphicFramePr>
        <p:xfrm>
          <a:off x="385012" y="836712"/>
          <a:ext cx="9153624" cy="3157220"/>
        </p:xfrm>
        <a:graphic>
          <a:graphicData uri="http://schemas.openxmlformats.org/drawingml/2006/table">
            <a:tbl>
              <a:tblPr firstRow="1" firstCol="1" bandRow="1"/>
              <a:tblGrid>
                <a:gridCol w="152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6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b="1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날</a:t>
                      </a:r>
                      <a:r>
                        <a:rPr lang="ko-KR" altLang="en-US" sz="1100" b="1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짜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b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버전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b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변경내용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b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작성자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2022-12-01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1.0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최초 작성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캐스트이즈</a:t>
                      </a:r>
                      <a:r>
                        <a:rPr lang="ko-KR" alt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dirty="0" err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강신애</a:t>
                      </a: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2022-12-05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1.1 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폰트조정</a:t>
                      </a: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캐스트이즈</a:t>
                      </a:r>
                      <a:r>
                        <a:rPr lang="ko-KR" alt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dirty="0" err="1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강신애</a:t>
                      </a: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 </a:t>
                      </a:r>
                      <a:endParaRPr lang="ko-KR" sz="1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83699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46260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사용자 관리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29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213962"/>
              </p:ext>
            </p:extLst>
          </p:nvPr>
        </p:nvGraphicFramePr>
        <p:xfrm>
          <a:off x="6754557" y="1700808"/>
          <a:ext cx="2679565" cy="1650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사용자 관리 위젯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사용자 등록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삭제 및 등록된 사용자 정보 확인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검색 기능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+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버튼으로 신규 사용자 등록 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모서리가 둥근 직사각형 155">
            <a:extLst>
              <a:ext uri="{FF2B5EF4-FFF2-40B4-BE49-F238E27FC236}">
                <a16:creationId xmlns:a16="http://schemas.microsoft.com/office/drawing/2014/main" id="{A2608872-5C20-2F2A-B29D-034050943202}"/>
              </a:ext>
            </a:extLst>
          </p:cNvPr>
          <p:cNvSpPr/>
          <p:nvPr/>
        </p:nvSpPr>
        <p:spPr bwMode="auto">
          <a:xfrm>
            <a:off x="658838" y="249283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BCCD9B-4C32-7E46-BD10-D6C68BAA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" y="2590738"/>
            <a:ext cx="5473303" cy="299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92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40913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문자 차단 시간 설정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65544"/>
              </p:ext>
            </p:extLst>
          </p:nvPr>
        </p:nvGraphicFramePr>
        <p:xfrm>
          <a:off x="6754557" y="1700808"/>
          <a:ext cx="2679565" cy="1620215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문다 차단 시간 설정 위젯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차단 시작 시간 및 차단 종료 시간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문자 차단 시간 설정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차단 시작 시간 및 차단 종료 시간 설정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82D408-1854-0607-24EA-AED9AD65DE08}"/>
              </a:ext>
            </a:extLst>
          </p:cNvPr>
          <p:cNvGrpSpPr/>
          <p:nvPr/>
        </p:nvGrpSpPr>
        <p:grpSpPr>
          <a:xfrm>
            <a:off x="704528" y="3381960"/>
            <a:ext cx="2600555" cy="610534"/>
            <a:chOff x="486959" y="1618788"/>
            <a:chExt cx="2600555" cy="61053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8510279-8F4D-3B13-8110-E77B405ECE68}"/>
                </a:ext>
              </a:extLst>
            </p:cNvPr>
            <p:cNvGrpSpPr/>
            <p:nvPr/>
          </p:nvGrpSpPr>
          <p:grpSpPr>
            <a:xfrm>
              <a:off x="486961" y="1618788"/>
              <a:ext cx="2430052" cy="610534"/>
              <a:chOff x="6832224" y="1989120"/>
              <a:chExt cx="2430052" cy="61053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1CC6453-2C17-5512-8A35-0EFDCE7DB9A6}"/>
                  </a:ext>
                </a:extLst>
              </p:cNvPr>
              <p:cNvGrpSpPr/>
              <p:nvPr/>
            </p:nvGrpSpPr>
            <p:grpSpPr>
              <a:xfrm>
                <a:off x="6832224" y="1989120"/>
                <a:ext cx="2430052" cy="610534"/>
                <a:chOff x="1873524" y="4191153"/>
                <a:chExt cx="2430052" cy="61053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EFDDEE00-D093-F475-4495-0C807F72F5DB}"/>
                    </a:ext>
                  </a:extLst>
                </p:cNvPr>
                <p:cNvSpPr/>
                <p:nvPr/>
              </p:nvSpPr>
              <p:spPr>
                <a:xfrm>
                  <a:off x="1873524" y="4191153"/>
                  <a:ext cx="2430052" cy="6105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4308D9F-2A5A-D050-4263-54BB9EBCD0D8}"/>
                    </a:ext>
                  </a:extLst>
                </p:cNvPr>
                <p:cNvSpPr txBox="1"/>
                <p:nvPr/>
              </p:nvSpPr>
              <p:spPr>
                <a:xfrm>
                  <a:off x="1889021" y="4191155"/>
                  <a:ext cx="11035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문자 차단 시간 설정</a:t>
                  </a:r>
                </a:p>
              </p:txBody>
            </p:sp>
          </p:grpSp>
          <p:cxnSp>
            <p:nvCxnSpPr>
              <p:cNvPr id="18" name="직선 연결선[R] 1177">
                <a:extLst>
                  <a:ext uri="{FF2B5EF4-FFF2-40B4-BE49-F238E27FC236}">
                    <a16:creationId xmlns:a16="http://schemas.microsoft.com/office/drawing/2014/main" id="{3DE45523-0079-9F65-B290-BD3AF0F869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2224" y="2248479"/>
                <a:ext cx="2430052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B724DAA-4143-E4AA-E793-EED7BAF10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69" t="29473" r="13231" b="49426"/>
            <a:stretch/>
          </p:blipFill>
          <p:spPr>
            <a:xfrm rot="5400000" flipV="1">
              <a:off x="2676222" y="1710069"/>
              <a:ext cx="144000" cy="416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DB34E2-3352-9E7A-1F46-607610B5E85B}"/>
                </a:ext>
              </a:extLst>
            </p:cNvPr>
            <p:cNvSpPr txBox="1"/>
            <p:nvPr/>
          </p:nvSpPr>
          <p:spPr>
            <a:xfrm>
              <a:off x="486959" y="1948704"/>
              <a:ext cx="12738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차단 시작 시간 </a:t>
              </a:r>
              <a:r>
                <a:rPr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</a:t>
              </a:r>
              <a:r>
                <a:rPr lang="ko-KR" altLang="en-US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20</a:t>
              </a:r>
              <a:r>
                <a:rPr lang="ko-KR" altLang="en-US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589F68-DD9D-2608-1E27-923985CD1169}"/>
                </a:ext>
              </a:extLst>
            </p:cNvPr>
            <p:cNvSpPr txBox="1"/>
            <p:nvPr/>
          </p:nvSpPr>
          <p:spPr>
            <a:xfrm>
              <a:off x="1813686" y="1948955"/>
              <a:ext cx="12738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차단 종료 시간 </a:t>
              </a:r>
              <a:r>
                <a:rPr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</a:t>
              </a:r>
              <a:r>
                <a:rPr lang="ko-KR" altLang="en-US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8</a:t>
              </a:r>
              <a:r>
                <a:rPr lang="ko-KR" altLang="en-US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시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5D4D4D2A-27EA-F24C-DCE7-D4FA2E40F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434" y="2975048"/>
            <a:ext cx="2527300" cy="16891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FADCF0-1BC2-F8D0-147B-B69A8952C3F8}"/>
              </a:ext>
            </a:extLst>
          </p:cNvPr>
          <p:cNvSpPr/>
          <p:nvPr/>
        </p:nvSpPr>
        <p:spPr>
          <a:xfrm>
            <a:off x="2857779" y="3371472"/>
            <a:ext cx="216024" cy="216024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15CFF18A-9801-7C71-5861-8A93BE834243}"/>
              </a:ext>
            </a:extLst>
          </p:cNvPr>
          <p:cNvCxnSpPr>
            <a:cxnSpLocks/>
            <a:stCxn id="28" idx="0"/>
            <a:endCxn id="26" idx="0"/>
          </p:cNvCxnSpPr>
          <p:nvPr/>
        </p:nvCxnSpPr>
        <p:spPr>
          <a:xfrm rot="5400000" flipH="1" flipV="1">
            <a:off x="3921225" y="2019614"/>
            <a:ext cx="396424" cy="2307293"/>
          </a:xfrm>
          <a:prstGeom prst="bentConnector3">
            <a:avLst>
              <a:gd name="adj1" fmla="val 157666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155">
            <a:extLst>
              <a:ext uri="{FF2B5EF4-FFF2-40B4-BE49-F238E27FC236}">
                <a16:creationId xmlns:a16="http://schemas.microsoft.com/office/drawing/2014/main" id="{DB58BFC5-7F47-F714-AE05-AB71660A9176}"/>
              </a:ext>
            </a:extLst>
          </p:cNvPr>
          <p:cNvSpPr/>
          <p:nvPr/>
        </p:nvSpPr>
        <p:spPr bwMode="auto">
          <a:xfrm>
            <a:off x="658838" y="328500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5" name="모서리가 둥근 직사각형 155">
            <a:extLst>
              <a:ext uri="{FF2B5EF4-FFF2-40B4-BE49-F238E27FC236}">
                <a16:creationId xmlns:a16="http://schemas.microsoft.com/office/drawing/2014/main" id="{056B5D97-8203-3975-F6F6-5106B0838C1D}"/>
              </a:ext>
            </a:extLst>
          </p:cNvPr>
          <p:cNvSpPr/>
          <p:nvPr/>
        </p:nvSpPr>
        <p:spPr bwMode="auto">
          <a:xfrm>
            <a:off x="3799268" y="2892561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317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153679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02-120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경보 </a:t>
                      </a:r>
                      <a:r>
                        <a:rPr lang="ko-KR" altLang="en-US" sz="1000" b="0" dirty="0" err="1"/>
                        <a:t>룰관리</a:t>
                      </a:r>
                      <a:r>
                        <a:rPr lang="ko-KR" altLang="en-US" sz="1000" b="0" dirty="0"/>
                        <a:t>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7145"/>
              </p:ext>
            </p:extLst>
          </p:nvPr>
        </p:nvGraphicFramePr>
        <p:xfrm>
          <a:off x="6754557" y="1700808"/>
          <a:ext cx="2679565" cy="1658681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경보 룰 관리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띵스보드에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등록된 경보 룰 리스트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경보 상세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리스트에서 경보 선택 시 상세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등급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만 수정 가능하며 다른 정보는 수정 불가능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A8A27-A02D-3303-7E17-C2AF13F7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8" y="2780928"/>
            <a:ext cx="3349352" cy="2769656"/>
          </a:xfrm>
          <a:prstGeom prst="rect">
            <a:avLst/>
          </a:prstGeom>
        </p:spPr>
      </p:pic>
      <p:sp>
        <p:nvSpPr>
          <p:cNvPr id="6" name="모서리가 둥근 직사각형 155">
            <a:extLst>
              <a:ext uri="{FF2B5EF4-FFF2-40B4-BE49-F238E27FC236}">
                <a16:creationId xmlns:a16="http://schemas.microsoft.com/office/drawing/2014/main" id="{C0208294-6ABD-1ABA-FF7B-47FF7BF2347B}"/>
              </a:ext>
            </a:extLst>
          </p:cNvPr>
          <p:cNvSpPr/>
          <p:nvPr/>
        </p:nvSpPr>
        <p:spPr bwMode="auto">
          <a:xfrm>
            <a:off x="488504" y="278094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578AD4-69BF-B54B-15B5-1DE86BD86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067" y="2959256"/>
            <a:ext cx="2527300" cy="2413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ED9D26-023E-974B-7535-38281B76A0D6}"/>
              </a:ext>
            </a:extLst>
          </p:cNvPr>
          <p:cNvSpPr/>
          <p:nvPr/>
        </p:nvSpPr>
        <p:spPr>
          <a:xfrm>
            <a:off x="631824" y="3420158"/>
            <a:ext cx="2809007" cy="216024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46AB0CDC-52DA-6F98-E3D0-2ED09DA25AFC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3483571" y="1512013"/>
            <a:ext cx="460902" cy="3355389"/>
          </a:xfrm>
          <a:prstGeom prst="bentConnector3">
            <a:avLst>
              <a:gd name="adj1" fmla="val 149598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55">
            <a:extLst>
              <a:ext uri="{FF2B5EF4-FFF2-40B4-BE49-F238E27FC236}">
                <a16:creationId xmlns:a16="http://schemas.microsoft.com/office/drawing/2014/main" id="{3490A406-0BF6-3C37-DB85-BE74456A24CE}"/>
              </a:ext>
            </a:extLst>
          </p:cNvPr>
          <p:cNvSpPr/>
          <p:nvPr/>
        </p:nvSpPr>
        <p:spPr bwMode="auto">
          <a:xfrm>
            <a:off x="3944904" y="292494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745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07667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02-121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셋팅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경보 관리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32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988903"/>
              </p:ext>
            </p:extLst>
          </p:nvPr>
        </p:nvGraphicFramePr>
        <p:xfrm>
          <a:off x="6754557" y="1700808"/>
          <a:ext cx="2679565" cy="175692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경보 관리 위젯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룰 등록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삭제 및 등록된 경보 정보 확인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검색 기능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+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버튼으로 신규 경보 룰 등록 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사전 등록 필요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삭제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모서리가 둥근 직사각형 155">
            <a:extLst>
              <a:ext uri="{FF2B5EF4-FFF2-40B4-BE49-F238E27FC236}">
                <a16:creationId xmlns:a16="http://schemas.microsoft.com/office/drawing/2014/main" id="{A2608872-5C20-2F2A-B29D-034050943202}"/>
              </a:ext>
            </a:extLst>
          </p:cNvPr>
          <p:cNvSpPr/>
          <p:nvPr/>
        </p:nvSpPr>
        <p:spPr bwMode="auto">
          <a:xfrm>
            <a:off x="658838" y="249283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14C84-8CFA-9422-F378-5C48355B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" y="2492838"/>
            <a:ext cx="5733533" cy="30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9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303679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관리 대시보드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현장 관리 용 최초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33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37476"/>
              </p:ext>
            </p:extLst>
          </p:nvPr>
        </p:nvGraphicFramePr>
        <p:xfrm>
          <a:off x="6754557" y="1700808"/>
          <a:ext cx="2679565" cy="295932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현장 현황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현황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P.39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디데이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디데이 위젯 노출</a:t>
                      </a:r>
                      <a:endParaRPr lang="en-US" altLang="ko-KR" sz="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상세 내용은 해당 페이지 참조</a:t>
                      </a: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(</a:t>
                      </a: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hlinkClick r:id="rId4" action="ppaction://hlinksldjump"/>
                        </a:rPr>
                        <a:t>p.40</a:t>
                      </a:r>
                      <a:r>
                        <a:rPr lang="en-US" altLang="ko-KR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장비상태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상태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5" action="ppaction://hlinksldjump"/>
                        </a:rPr>
                        <a:t>p.41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경보 및 조치 리스트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및 조치 리스트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6" action="ppaction://hlinksldjump"/>
                        </a:rPr>
                        <a:t>p.49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날씨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날씨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4" action="ppaction://hlinksldjump"/>
                        </a:rPr>
                        <a:t>p.40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A6DD74-F276-23A0-76AC-96212B7ACD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50"/>
          <a:stretch/>
        </p:blipFill>
        <p:spPr>
          <a:xfrm>
            <a:off x="641227" y="2612934"/>
            <a:ext cx="5840003" cy="2959327"/>
          </a:xfrm>
          <a:prstGeom prst="rect">
            <a:avLst/>
          </a:prstGeom>
        </p:spPr>
      </p:pic>
      <p:sp>
        <p:nvSpPr>
          <p:cNvPr id="4" name="모서리가 둥근 직사각형 155">
            <a:extLst>
              <a:ext uri="{FF2B5EF4-FFF2-40B4-BE49-F238E27FC236}">
                <a16:creationId xmlns:a16="http://schemas.microsoft.com/office/drawing/2014/main" id="{BCCFFDEB-D41E-CEA0-6889-4591CF62F5C7}"/>
              </a:ext>
            </a:extLst>
          </p:cNvPr>
          <p:cNvSpPr/>
          <p:nvPr/>
        </p:nvSpPr>
        <p:spPr bwMode="auto">
          <a:xfrm>
            <a:off x="560528" y="285295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6" name="모서리가 둥근 직사각형 155">
            <a:extLst>
              <a:ext uri="{FF2B5EF4-FFF2-40B4-BE49-F238E27FC236}">
                <a16:creationId xmlns:a16="http://schemas.microsoft.com/office/drawing/2014/main" id="{A24B90BE-B989-3A96-4B37-EA85254B5769}"/>
              </a:ext>
            </a:extLst>
          </p:cNvPr>
          <p:cNvSpPr/>
          <p:nvPr/>
        </p:nvSpPr>
        <p:spPr bwMode="auto">
          <a:xfrm>
            <a:off x="2504744" y="270892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9" name="모서리가 둥근 직사각형 155">
            <a:extLst>
              <a:ext uri="{FF2B5EF4-FFF2-40B4-BE49-F238E27FC236}">
                <a16:creationId xmlns:a16="http://schemas.microsoft.com/office/drawing/2014/main" id="{09FF312E-1AAD-1485-C170-23CF175B08E0}"/>
              </a:ext>
            </a:extLst>
          </p:cNvPr>
          <p:cNvSpPr/>
          <p:nvPr/>
        </p:nvSpPr>
        <p:spPr bwMode="auto">
          <a:xfrm>
            <a:off x="2504744" y="328500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0" name="모서리가 둥근 직사각형 155">
            <a:extLst>
              <a:ext uri="{FF2B5EF4-FFF2-40B4-BE49-F238E27FC236}">
                <a16:creationId xmlns:a16="http://schemas.microsoft.com/office/drawing/2014/main" id="{1E25A5CC-C398-3098-154A-556675BB4AB5}"/>
              </a:ext>
            </a:extLst>
          </p:cNvPr>
          <p:cNvSpPr/>
          <p:nvPr/>
        </p:nvSpPr>
        <p:spPr bwMode="auto">
          <a:xfrm>
            <a:off x="2504728" y="407708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EC828426-92A1-9DC0-C5F3-00FB79F0432A}"/>
              </a:ext>
            </a:extLst>
          </p:cNvPr>
          <p:cNvSpPr/>
          <p:nvPr/>
        </p:nvSpPr>
        <p:spPr bwMode="auto">
          <a:xfrm>
            <a:off x="4232936" y="270892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5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85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14532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02-140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관리 대시보드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현장 관리 용</a:t>
                      </a:r>
                      <a:r>
                        <a:rPr lang="en-US" altLang="ko-KR" sz="1000" b="0" dirty="0"/>
                        <a:t> &gt; </a:t>
                      </a:r>
                      <a:r>
                        <a:rPr lang="ko-KR" altLang="en-US" sz="1000" b="0" dirty="0"/>
                        <a:t>상세 </a:t>
                      </a:r>
                      <a:r>
                        <a:rPr lang="en-US" altLang="ko-KR" sz="1000" b="0" dirty="0"/>
                        <a:t>:</a:t>
                      </a:r>
                      <a:r>
                        <a:rPr lang="ko-KR" altLang="en-US" sz="1000" b="0" dirty="0"/>
                        <a:t> 구역 현황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34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90905"/>
              </p:ext>
            </p:extLst>
          </p:nvPr>
        </p:nvGraphicFramePr>
        <p:xfrm>
          <a:off x="6754557" y="1700808"/>
          <a:ext cx="2679565" cy="2865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현장 현황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상세 대시보드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현황 위젯 내 구역 아이콘 선택 시 구역 관련 팝업 노출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팝업에서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구역과 관련된 상세 대시보드로 이동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해당 구역에 도면이 등록되어 있어야 해당 상세 대시보드로 이동</a:t>
                      </a:r>
                      <a:endParaRPr lang="en-US" altLang="ko-KR" sz="8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상세 대시보드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관리 대시보드 현장 관리 용 내 현장 위젯을 통해 들어온 현장 관련 상세 대시보드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구성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위치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리스트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 위치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및 조치 리스트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7AA800-9D27-07D7-6C44-6BBAD2D65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996952"/>
            <a:ext cx="1761506" cy="20798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23C336-F082-43F8-27BA-CF0A5BED3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960" y="3043040"/>
            <a:ext cx="3925478" cy="1987674"/>
          </a:xfrm>
          <a:prstGeom prst="rect">
            <a:avLst/>
          </a:prstGeom>
        </p:spPr>
      </p:pic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9C38D65D-152A-6A96-2A5B-DFDD008F3C44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1352600" y="3043040"/>
            <a:ext cx="3360099" cy="1250056"/>
          </a:xfrm>
          <a:prstGeom prst="bentConnector4">
            <a:avLst>
              <a:gd name="adj1" fmla="val 20793"/>
              <a:gd name="adj2" fmla="val 118287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55">
            <a:extLst>
              <a:ext uri="{FF2B5EF4-FFF2-40B4-BE49-F238E27FC236}">
                <a16:creationId xmlns:a16="http://schemas.microsoft.com/office/drawing/2014/main" id="{39B6AD03-6830-6CB7-F864-642AB5102181}"/>
              </a:ext>
            </a:extLst>
          </p:cNvPr>
          <p:cNvSpPr/>
          <p:nvPr/>
        </p:nvSpPr>
        <p:spPr bwMode="auto">
          <a:xfrm>
            <a:off x="992560" y="407708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8" name="모서리가 둥근 직사각형 155">
            <a:extLst>
              <a:ext uri="{FF2B5EF4-FFF2-40B4-BE49-F238E27FC236}">
                <a16:creationId xmlns:a16="http://schemas.microsoft.com/office/drawing/2014/main" id="{308B9666-261E-BA94-4B82-C8370117AF5F}"/>
              </a:ext>
            </a:extLst>
          </p:cNvPr>
          <p:cNvSpPr/>
          <p:nvPr/>
        </p:nvSpPr>
        <p:spPr bwMode="auto">
          <a:xfrm>
            <a:off x="2648760" y="292494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844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149764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02-150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관리 대시보드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현장 관리 용</a:t>
                      </a:r>
                      <a:r>
                        <a:rPr lang="en-US" altLang="ko-KR" sz="1000" b="0" dirty="0"/>
                        <a:t> &gt; </a:t>
                      </a:r>
                      <a:r>
                        <a:rPr lang="ko-KR" altLang="en-US" sz="1000" b="0" dirty="0"/>
                        <a:t>상세 </a:t>
                      </a:r>
                      <a:r>
                        <a:rPr lang="en-US" altLang="ko-KR" sz="1000" b="0" dirty="0"/>
                        <a:t>:</a:t>
                      </a:r>
                      <a:r>
                        <a:rPr lang="ko-KR" altLang="en-US" sz="1000" b="0" dirty="0"/>
                        <a:t> 장비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35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690515"/>
              </p:ext>
            </p:extLst>
          </p:nvPr>
        </p:nvGraphicFramePr>
        <p:xfrm>
          <a:off x="6754557" y="1700808"/>
          <a:ext cx="2679565" cy="246480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장비 위치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상세 대시보드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위치 위젯 내 장비 아이콘 선택 시 장비 관련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팝업에서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장비와 관련된 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리스트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상세 대시보드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리스트 위젯에서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…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아이콘 선택 시 장비와 관련된 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상세 대시보드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관리 대시보드 현장 관리 용 내 장비 위치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장비 리스트 위젯을 통해 들어온 장비 상세 대시보드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상세 및 장비 위치 위젯으로 구성 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47126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441637-7B49-1375-5C41-F5DC00BB6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844824"/>
            <a:ext cx="1960041" cy="18607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31C405-E540-CD80-5264-676D83607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706" y="2024314"/>
            <a:ext cx="3019116" cy="1391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445331-EE90-2BFA-2716-8D0C08803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592" y="3807321"/>
            <a:ext cx="4932660" cy="25022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14913D-13CF-791D-9FF7-EFC14CCE7239}"/>
              </a:ext>
            </a:extLst>
          </p:cNvPr>
          <p:cNvSpPr/>
          <p:nvPr/>
        </p:nvSpPr>
        <p:spPr>
          <a:xfrm>
            <a:off x="6200367" y="2348880"/>
            <a:ext cx="120785" cy="208039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5147E8B1-5FFE-424D-FBEC-6C32DB61B02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424608" y="2348880"/>
            <a:ext cx="2322314" cy="1458441"/>
          </a:xfrm>
          <a:prstGeom prst="bentConnector2">
            <a:avLst/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8444298F-076A-DAD2-53F8-9721F8ECE51E}"/>
              </a:ext>
            </a:extLst>
          </p:cNvPr>
          <p:cNvCxnSpPr>
            <a:cxnSpLocks/>
            <a:stCxn id="9" idx="1"/>
            <a:endCxn id="6" idx="0"/>
          </p:cNvCxnSpPr>
          <p:nvPr/>
        </p:nvCxnSpPr>
        <p:spPr>
          <a:xfrm rot="10800000" flipV="1">
            <a:off x="3746923" y="2452899"/>
            <a:ext cx="2453445" cy="1354421"/>
          </a:xfrm>
          <a:prstGeom prst="bentConnector2">
            <a:avLst/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155">
            <a:extLst>
              <a:ext uri="{FF2B5EF4-FFF2-40B4-BE49-F238E27FC236}">
                <a16:creationId xmlns:a16="http://schemas.microsoft.com/office/drawing/2014/main" id="{EBC0D553-705C-7856-DDB2-E1C7F77FA74D}"/>
              </a:ext>
            </a:extLst>
          </p:cNvPr>
          <p:cNvSpPr/>
          <p:nvPr/>
        </p:nvSpPr>
        <p:spPr bwMode="auto">
          <a:xfrm>
            <a:off x="1064584" y="220488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3" name="모서리가 둥근 직사각형 155">
            <a:extLst>
              <a:ext uri="{FF2B5EF4-FFF2-40B4-BE49-F238E27FC236}">
                <a16:creationId xmlns:a16="http://schemas.microsoft.com/office/drawing/2014/main" id="{8CD14533-A516-6F7A-417D-92C852DA550E}"/>
              </a:ext>
            </a:extLst>
          </p:cNvPr>
          <p:cNvSpPr/>
          <p:nvPr/>
        </p:nvSpPr>
        <p:spPr bwMode="auto">
          <a:xfrm>
            <a:off x="6105144" y="220486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4" name="모서리가 둥근 직사각형 155">
            <a:extLst>
              <a:ext uri="{FF2B5EF4-FFF2-40B4-BE49-F238E27FC236}">
                <a16:creationId xmlns:a16="http://schemas.microsoft.com/office/drawing/2014/main" id="{AA5C652A-192B-804B-DA8C-FCF5B1EFBCD0}"/>
              </a:ext>
            </a:extLst>
          </p:cNvPr>
          <p:cNvSpPr/>
          <p:nvPr/>
        </p:nvSpPr>
        <p:spPr bwMode="auto">
          <a:xfrm>
            <a:off x="1136576" y="371704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972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90155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02-160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관리 대시보드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현장 관리 용</a:t>
                      </a:r>
                      <a:r>
                        <a:rPr lang="en-US" altLang="ko-KR" sz="1000" b="0" dirty="0"/>
                        <a:t> &gt; </a:t>
                      </a:r>
                      <a:r>
                        <a:rPr lang="ko-KR" altLang="en-US" sz="1000" b="0" dirty="0"/>
                        <a:t>상세 </a:t>
                      </a:r>
                      <a:r>
                        <a:rPr lang="en-US" altLang="ko-KR" sz="1000" b="0" dirty="0"/>
                        <a:t>:</a:t>
                      </a:r>
                      <a:r>
                        <a:rPr lang="ko-KR" altLang="en-US" sz="1000" b="0" dirty="0"/>
                        <a:t> 장구 상세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36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379749"/>
              </p:ext>
            </p:extLst>
          </p:nvPr>
        </p:nvGraphicFramePr>
        <p:xfrm>
          <a:off x="6754557" y="1700808"/>
          <a:ext cx="2679565" cy="205752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안전장구 위치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상세 대시보드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 위젯 내 장구 아이콘 선택 시 장구 관련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팝업에서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장구와 관련된 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안전장구 상세 대시보드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관리 대시보드 현장 관리 용 내 안전장구 위치 위젯을 통해 들어온 장구 상세 대시보드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상세 및 장구 위치 위젯으로 구성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47126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모서리가 둥근 직사각형 155">
            <a:extLst>
              <a:ext uri="{FF2B5EF4-FFF2-40B4-BE49-F238E27FC236}">
                <a16:creationId xmlns:a16="http://schemas.microsoft.com/office/drawing/2014/main" id="{EBC0D553-705C-7856-DDB2-E1C7F77FA74D}"/>
              </a:ext>
            </a:extLst>
          </p:cNvPr>
          <p:cNvSpPr/>
          <p:nvPr/>
        </p:nvSpPr>
        <p:spPr bwMode="auto">
          <a:xfrm>
            <a:off x="2844709" y="170080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3" name="모서리가 둥근 직사각형 155">
            <a:extLst>
              <a:ext uri="{FF2B5EF4-FFF2-40B4-BE49-F238E27FC236}">
                <a16:creationId xmlns:a16="http://schemas.microsoft.com/office/drawing/2014/main" id="{8CD14533-A516-6F7A-417D-92C852DA550E}"/>
              </a:ext>
            </a:extLst>
          </p:cNvPr>
          <p:cNvSpPr/>
          <p:nvPr/>
        </p:nvSpPr>
        <p:spPr bwMode="auto">
          <a:xfrm>
            <a:off x="950651" y="3491909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961A61-544A-812E-4903-5FEFA335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091" y="1441221"/>
            <a:ext cx="2089625" cy="20506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14913D-13CF-791D-9FF7-EFC14CCE7239}"/>
              </a:ext>
            </a:extLst>
          </p:cNvPr>
          <p:cNvSpPr/>
          <p:nvPr/>
        </p:nvSpPr>
        <p:spPr>
          <a:xfrm>
            <a:off x="4160912" y="2084240"/>
            <a:ext cx="216024" cy="154600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CFDFB9-43EA-A67A-CBA7-EF34D9C7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51" y="3651568"/>
            <a:ext cx="5294057" cy="2704782"/>
          </a:xfrm>
          <a:prstGeom prst="rect">
            <a:avLst/>
          </a:prstGeom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5147E8B1-5FFE-424D-FBEC-6C32DB61B023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5400000">
            <a:off x="3298938" y="2681582"/>
            <a:ext cx="1412728" cy="527244"/>
          </a:xfrm>
          <a:prstGeom prst="bentConnector3">
            <a:avLst>
              <a:gd name="adj1" fmla="val 50000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330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987059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02-170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관리 대시보드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현장 관리 용</a:t>
                      </a:r>
                      <a:r>
                        <a:rPr lang="en-US" altLang="ko-KR" sz="1000" b="0" dirty="0"/>
                        <a:t> &gt; </a:t>
                      </a:r>
                      <a:r>
                        <a:rPr lang="ko-KR" altLang="en-US" sz="1000" b="0" dirty="0"/>
                        <a:t>상세 </a:t>
                      </a:r>
                      <a:r>
                        <a:rPr lang="en-US" altLang="ko-KR" sz="1000" b="0" dirty="0"/>
                        <a:t>:</a:t>
                      </a:r>
                      <a:r>
                        <a:rPr lang="ko-KR" altLang="en-US" sz="1000" b="0" dirty="0"/>
                        <a:t> 장비 현황 </a:t>
                      </a:r>
                      <a:r>
                        <a:rPr lang="en-US" altLang="ko-KR" sz="1000" b="0" dirty="0"/>
                        <a:t>(CCTV)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37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106700"/>
              </p:ext>
            </p:extLst>
          </p:nvPr>
        </p:nvGraphicFramePr>
        <p:xfrm>
          <a:off x="6754557" y="1700808"/>
          <a:ext cx="2679565" cy="2755024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8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장비 위치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(CCTV)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상세 대시보드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위치 위젯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관련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팝업에서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해당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와 관련된 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리스트 상세 대시보드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리스트 위젯에서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중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…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아이콘 선택 시 해당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와 관련된 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CCTV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상세 대시보드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관리 대시보드 현장 관리 용 내 장비 위치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장비 리스트 위젯을 통해 들어온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상세 대시보드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구성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상세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영상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Char char="•"/>
                      </a:pP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47126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31C405-E540-CD80-5264-676D8360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706" y="2024314"/>
            <a:ext cx="3019116" cy="13917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14913D-13CF-791D-9FF7-EFC14CCE7239}"/>
              </a:ext>
            </a:extLst>
          </p:cNvPr>
          <p:cNvSpPr/>
          <p:nvPr/>
        </p:nvSpPr>
        <p:spPr>
          <a:xfrm>
            <a:off x="6194516" y="2468968"/>
            <a:ext cx="120785" cy="208039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8444298F-076A-DAD2-53F8-9721F8ECE51E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398092" y="1989730"/>
            <a:ext cx="1169541" cy="2544095"/>
          </a:xfrm>
          <a:prstGeom prst="bentConnector3">
            <a:avLst>
              <a:gd name="adj1" fmla="val 50000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155">
            <a:extLst>
              <a:ext uri="{FF2B5EF4-FFF2-40B4-BE49-F238E27FC236}">
                <a16:creationId xmlns:a16="http://schemas.microsoft.com/office/drawing/2014/main" id="{EBC0D553-705C-7856-DDB2-E1C7F77FA74D}"/>
              </a:ext>
            </a:extLst>
          </p:cNvPr>
          <p:cNvSpPr/>
          <p:nvPr/>
        </p:nvSpPr>
        <p:spPr bwMode="auto">
          <a:xfrm>
            <a:off x="1209967" y="174240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3" name="모서리가 둥근 직사각형 155">
            <a:extLst>
              <a:ext uri="{FF2B5EF4-FFF2-40B4-BE49-F238E27FC236}">
                <a16:creationId xmlns:a16="http://schemas.microsoft.com/office/drawing/2014/main" id="{8CD14533-A516-6F7A-417D-92C852DA550E}"/>
              </a:ext>
            </a:extLst>
          </p:cNvPr>
          <p:cNvSpPr/>
          <p:nvPr/>
        </p:nvSpPr>
        <p:spPr bwMode="auto">
          <a:xfrm>
            <a:off x="6105144" y="220486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4" name="모서리가 둥근 직사각형 155">
            <a:extLst>
              <a:ext uri="{FF2B5EF4-FFF2-40B4-BE49-F238E27FC236}">
                <a16:creationId xmlns:a16="http://schemas.microsoft.com/office/drawing/2014/main" id="{AA5C652A-192B-804B-DA8C-FCF5B1EFBCD0}"/>
              </a:ext>
            </a:extLst>
          </p:cNvPr>
          <p:cNvSpPr/>
          <p:nvPr/>
        </p:nvSpPr>
        <p:spPr bwMode="auto">
          <a:xfrm>
            <a:off x="1136576" y="371704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789BBB-DCC8-CB1D-C4F9-E3649797A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62" y="1727680"/>
            <a:ext cx="2066291" cy="1944232"/>
          </a:xfrm>
          <a:prstGeom prst="rect">
            <a:avLst/>
          </a:prstGeom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5147E8B1-5FFE-424D-FBEC-6C32DB61B0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68501" y="2604234"/>
            <a:ext cx="1458457" cy="1026170"/>
          </a:xfrm>
          <a:prstGeom prst="bentConnector3">
            <a:avLst>
              <a:gd name="adj1" fmla="val 50000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9F8B40D-A97B-5D9A-CBD5-8515FA529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054" y="3864503"/>
            <a:ext cx="4969247" cy="25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7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865497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02-180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경보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38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503751"/>
              </p:ext>
            </p:extLst>
          </p:nvPr>
        </p:nvGraphicFramePr>
        <p:xfrm>
          <a:off x="6754557" y="1700808"/>
          <a:ext cx="2679565" cy="143688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경보 대시보드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대시보드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리스트를 확인하고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조치 및 히스토리 확인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일반 사용자 중 최고관리자 전용 대시보드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모서리가 둥근 직사각형 155">
            <a:extLst>
              <a:ext uri="{FF2B5EF4-FFF2-40B4-BE49-F238E27FC236}">
                <a16:creationId xmlns:a16="http://schemas.microsoft.com/office/drawing/2014/main" id="{A2608872-5C20-2F2A-B29D-034050943202}"/>
              </a:ext>
            </a:extLst>
          </p:cNvPr>
          <p:cNvSpPr/>
          <p:nvPr/>
        </p:nvSpPr>
        <p:spPr bwMode="auto">
          <a:xfrm>
            <a:off x="658838" y="249283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07E15-63A7-5B74-644A-CE6CD2D9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8" y="2636838"/>
            <a:ext cx="5674535" cy="28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9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8" name="제목 1"/>
          <p:cNvSpPr txBox="1">
            <a:spLocks/>
          </p:cNvSpPr>
          <p:nvPr/>
        </p:nvSpPr>
        <p:spPr bwMode="auto">
          <a:xfrm>
            <a:off x="361156" y="182564"/>
            <a:ext cx="6392466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398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" hangingPunct="1">
              <a:spcBef>
                <a:spcPct val="50000"/>
              </a:spcBef>
            </a:pP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8274A8-A6EB-3F98-DBA7-879C224DD6B4}"/>
              </a:ext>
            </a:extLst>
          </p:cNvPr>
          <p:cNvGrpSpPr/>
          <p:nvPr/>
        </p:nvGrpSpPr>
        <p:grpSpPr>
          <a:xfrm>
            <a:off x="272480" y="1052299"/>
            <a:ext cx="8736135" cy="4689231"/>
            <a:chOff x="368909" y="931803"/>
            <a:chExt cx="8736135" cy="46892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C47129-3301-8828-D5E1-01590A2A3D79}"/>
                </a:ext>
              </a:extLst>
            </p:cNvPr>
            <p:cNvSpPr txBox="1"/>
            <p:nvPr/>
          </p:nvSpPr>
          <p:spPr>
            <a:xfrm>
              <a:off x="368909" y="931803"/>
              <a:ext cx="400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b="1">
                  <a:solidFill>
                    <a:srgbClr val="EDF0F2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r"/>
              <a:r>
                <a:rPr lang="en-US" altLang="ko-KR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CHAPTER #00</a:t>
              </a:r>
            </a:p>
            <a:p>
              <a:pPr algn="r"/>
              <a:r>
                <a:rPr lang="en-US" altLang="ko-KR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OVERVIEW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1A1234-E6F3-581A-7F80-F0564598D191}"/>
                </a:ext>
              </a:extLst>
            </p:cNvPr>
            <p:cNvSpPr txBox="1"/>
            <p:nvPr/>
          </p:nvSpPr>
          <p:spPr>
            <a:xfrm>
              <a:off x="368909" y="2276872"/>
              <a:ext cx="400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b="1">
                  <a:solidFill>
                    <a:srgbClr val="EDF0F2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r"/>
              <a:r>
                <a:rPr lang="en-US" altLang="ko-KR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CHAPTER #01</a:t>
              </a:r>
            </a:p>
            <a:p>
              <a:pPr algn="r"/>
              <a:r>
                <a:rPr lang="ko-KR" altLang="en-US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로그인</a:t>
              </a:r>
              <a:endParaRPr lang="en-US" altLang="ko-KR" sz="160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74C071-6FAD-3427-2D4B-4EFB5254B056}"/>
                </a:ext>
              </a:extLst>
            </p:cNvPr>
            <p:cNvSpPr txBox="1"/>
            <p:nvPr/>
          </p:nvSpPr>
          <p:spPr>
            <a:xfrm>
              <a:off x="368909" y="3645024"/>
              <a:ext cx="400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b="1">
                  <a:solidFill>
                    <a:srgbClr val="EDF0F2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r"/>
              <a:r>
                <a:rPr lang="en-US" altLang="ko-KR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CHAPTER #02</a:t>
              </a:r>
            </a:p>
            <a:p>
              <a:pPr algn="r"/>
              <a:r>
                <a:rPr lang="ko-KR" altLang="en-US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관리자 대시보드</a:t>
              </a:r>
              <a:r>
                <a:rPr lang="en-US" altLang="ko-KR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lang="ko-KR" altLang="en-US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위젯 정의</a:t>
              </a:r>
              <a:endParaRPr lang="en-US" altLang="ko-KR" sz="160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69330-827D-B9E1-4C71-3F720DAD60D7}"/>
                </a:ext>
              </a:extLst>
            </p:cNvPr>
            <p:cNvSpPr txBox="1"/>
            <p:nvPr/>
          </p:nvSpPr>
          <p:spPr>
            <a:xfrm>
              <a:off x="368909" y="5036259"/>
              <a:ext cx="400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b="1">
                  <a:solidFill>
                    <a:srgbClr val="EDF0F2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r"/>
              <a:r>
                <a:rPr lang="en-US" altLang="ko-KR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CHAPTER #03</a:t>
              </a:r>
            </a:p>
            <a:p>
              <a:pPr algn="r"/>
              <a:r>
                <a:rPr lang="ko-KR" altLang="en-US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유저 대시보드</a:t>
              </a:r>
              <a:r>
                <a:rPr lang="en-US" altLang="ko-KR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lang="ko-KR" altLang="en-US" sz="160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위젯 정의</a:t>
              </a:r>
              <a:endParaRPr lang="en-US" altLang="ko-KR" sz="160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47B0982C-55AD-79EA-E517-C0253AD255DA}"/>
                </a:ext>
              </a:extLst>
            </p:cNvPr>
            <p:cNvCxnSpPr>
              <a:cxnSpLocks/>
              <a:stCxn id="2" idx="3"/>
              <a:endCxn id="11" idx="1"/>
            </p:cNvCxnSpPr>
            <p:nvPr/>
          </p:nvCxnSpPr>
          <p:spPr>
            <a:xfrm flipV="1">
              <a:off x="4376937" y="1224190"/>
              <a:ext cx="3888431" cy="1"/>
            </a:xfrm>
            <a:prstGeom prst="line">
              <a:avLst/>
            </a:prstGeom>
            <a:ln w="28575">
              <a:solidFill>
                <a:srgbClr val="F9DBDB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71F65E-3E2D-0342-1877-6677AE993C07}"/>
                </a:ext>
              </a:extLst>
            </p:cNvPr>
            <p:cNvSpPr txBox="1"/>
            <p:nvPr/>
          </p:nvSpPr>
          <p:spPr>
            <a:xfrm>
              <a:off x="8265368" y="1054913"/>
              <a:ext cx="839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b="1">
                  <a:solidFill>
                    <a:srgbClr val="EDF0F2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r"/>
              <a:r>
                <a:rPr lang="en-US" altLang="ko-KR" sz="1600" b="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hlinkClick r:id="rId2" action="ppaction://hlinksldjump"/>
                </a:rPr>
                <a:t>P.04</a:t>
              </a:r>
              <a:endParaRPr lang="en-US" altLang="ko-KR" sz="1600" b="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09049C-F8B2-2B51-308B-792A7940F14D}"/>
                </a:ext>
              </a:extLst>
            </p:cNvPr>
            <p:cNvSpPr txBox="1"/>
            <p:nvPr/>
          </p:nvSpPr>
          <p:spPr>
            <a:xfrm>
              <a:off x="8265368" y="2399982"/>
              <a:ext cx="839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b="1">
                  <a:solidFill>
                    <a:srgbClr val="EDF0F2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r"/>
              <a:r>
                <a:rPr lang="en-US" altLang="ko-KR" sz="1600" b="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hlinkClick r:id="rId3" action="ppaction://hlinksldjump"/>
                </a:rPr>
                <a:t>P.09</a:t>
              </a:r>
              <a:endParaRPr lang="en-US" altLang="ko-KR" sz="1600" b="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B9751-3B63-702F-ECC1-E47634C3F08C}"/>
                </a:ext>
              </a:extLst>
            </p:cNvPr>
            <p:cNvSpPr txBox="1"/>
            <p:nvPr/>
          </p:nvSpPr>
          <p:spPr>
            <a:xfrm>
              <a:off x="8265368" y="3768134"/>
              <a:ext cx="839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b="1">
                  <a:solidFill>
                    <a:srgbClr val="EDF0F2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r"/>
              <a:r>
                <a:rPr lang="en-US" altLang="ko-KR" sz="1600" b="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hlinkClick r:id="rId4" action="ppaction://hlinksldjump"/>
                </a:rPr>
                <a:t>P.12</a:t>
              </a:r>
              <a:endParaRPr lang="en-US" altLang="ko-KR" sz="1600" b="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9DF4B8-B845-D536-0B91-617B7879916B}"/>
                </a:ext>
              </a:extLst>
            </p:cNvPr>
            <p:cNvSpPr txBox="1"/>
            <p:nvPr/>
          </p:nvSpPr>
          <p:spPr>
            <a:xfrm>
              <a:off x="8236686" y="5159369"/>
              <a:ext cx="839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b="1">
                  <a:solidFill>
                    <a:srgbClr val="EDF0F2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r"/>
              <a:r>
                <a:rPr lang="en-US" altLang="ko-KR" sz="1600" b="0" dirty="0">
                  <a:solidFill>
                    <a:srgbClr val="485C79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hlinkClick r:id="rId5" action="ppaction://hlinksldjump"/>
                </a:rPr>
                <a:t>P.57</a:t>
              </a:r>
              <a:endParaRPr lang="en-US" altLang="ko-KR" sz="1600" b="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70F6E445-0039-8EBF-2ED0-B4E0FD4BA52A}"/>
                </a:ext>
              </a:extLst>
            </p:cNvPr>
            <p:cNvCxnSpPr>
              <a:cxnSpLocks/>
              <a:stCxn id="5" idx="3"/>
              <a:endCxn id="12" idx="1"/>
            </p:cNvCxnSpPr>
            <p:nvPr/>
          </p:nvCxnSpPr>
          <p:spPr>
            <a:xfrm flipV="1">
              <a:off x="4376937" y="2569259"/>
              <a:ext cx="3888431" cy="1"/>
            </a:xfrm>
            <a:prstGeom prst="line">
              <a:avLst/>
            </a:prstGeom>
            <a:ln w="28575">
              <a:solidFill>
                <a:srgbClr val="F9DBDB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D7837235-9E14-1232-A697-F9ECD9A6F780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 flipV="1">
              <a:off x="4376937" y="3937411"/>
              <a:ext cx="3888431" cy="1"/>
            </a:xfrm>
            <a:prstGeom prst="line">
              <a:avLst/>
            </a:prstGeom>
            <a:ln w="28575">
              <a:solidFill>
                <a:srgbClr val="F9DBDB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FA63302C-D954-4816-B71A-CD11460C7913}"/>
                </a:ext>
              </a:extLst>
            </p:cNvPr>
            <p:cNvCxnSpPr>
              <a:cxnSpLocks/>
              <a:stCxn id="7" idx="3"/>
              <a:endCxn id="14" idx="1"/>
            </p:cNvCxnSpPr>
            <p:nvPr/>
          </p:nvCxnSpPr>
          <p:spPr>
            <a:xfrm flipV="1">
              <a:off x="4376937" y="5328646"/>
              <a:ext cx="3859749" cy="1"/>
            </a:xfrm>
            <a:prstGeom prst="line">
              <a:avLst/>
            </a:prstGeom>
            <a:ln w="28575">
              <a:solidFill>
                <a:srgbClr val="F9DBDB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207343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0303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02-190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현장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330788"/>
              </p:ext>
            </p:extLst>
          </p:nvPr>
        </p:nvGraphicFramePr>
        <p:xfrm>
          <a:off x="6754557" y="1700808"/>
          <a:ext cx="2679565" cy="4238789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상태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현장에 등록된 구역 별 상태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상태 </a:t>
                      </a:r>
                      <a:r>
                        <a:rPr lang="ko-KR" altLang="en-U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토글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상태 별로 현장 지도 위젯에 구역을 노출할지 말지 설정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확대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축소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등록된 현장 지도 확대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축소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32962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지정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구역은 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등록되어있으나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해당 위젯 지도 내 배치되지 않았을 경우 해당 버튼으로 지도 내 배치 가능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60636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지도 이동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드레그앤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드랍으로 지도 이동 가능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538052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제거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지도 내 배치된 구역 제거 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실제 등록된 구역이 제거되는 것은 아니고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,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위젯에 배치된 구역 위치만 제거됨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184424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지도 내 배치된 구역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7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번 노출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75484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상세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지도 내 구역 선택 시 노출되는 팝업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상태 값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상세 대시보드로 이동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p.33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745220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529711-7A09-476D-A099-6E410F7A9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2348880"/>
            <a:ext cx="2844800" cy="3187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EA2039-35F2-566E-7ED2-4CDFAE7DB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653" y="2348880"/>
            <a:ext cx="2844800" cy="31877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34E0D9F-5201-23C0-1A82-AED1FCC1DAD2}"/>
              </a:ext>
            </a:extLst>
          </p:cNvPr>
          <p:cNvGrpSpPr/>
          <p:nvPr/>
        </p:nvGrpSpPr>
        <p:grpSpPr>
          <a:xfrm>
            <a:off x="4513123" y="2399704"/>
            <a:ext cx="761620" cy="939195"/>
            <a:chOff x="2628901" y="2692172"/>
            <a:chExt cx="761620" cy="939195"/>
          </a:xfrm>
        </p:grpSpPr>
        <p:sp>
          <p:nvSpPr>
            <p:cNvPr id="10" name="사각형 설명선[R] 9">
              <a:extLst>
                <a:ext uri="{FF2B5EF4-FFF2-40B4-BE49-F238E27FC236}">
                  <a16:creationId xmlns:a16="http://schemas.microsoft.com/office/drawing/2014/main" id="{3BFD46DA-EB05-D94B-E80F-6BE522336F1D}"/>
                </a:ext>
              </a:extLst>
            </p:cNvPr>
            <p:cNvSpPr/>
            <p:nvPr/>
          </p:nvSpPr>
          <p:spPr>
            <a:xfrm>
              <a:off x="2628901" y="2692172"/>
              <a:ext cx="736392" cy="939195"/>
            </a:xfrm>
            <a:prstGeom prst="wedgeRectCallou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890E4-F17A-53AC-50F9-01C32229821F}"/>
                </a:ext>
              </a:extLst>
            </p:cNvPr>
            <p:cNvSpPr txBox="1"/>
            <p:nvPr/>
          </p:nvSpPr>
          <p:spPr>
            <a:xfrm>
              <a:off x="2654129" y="2724488"/>
              <a:ext cx="49380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구역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#01</a:t>
              </a:r>
              <a:endParaRPr lang="ko-KR" altLang="en-US" sz="6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1D11F-DBD0-0622-F68C-95359A8384DC}"/>
                </a:ext>
              </a:extLst>
            </p:cNvPr>
            <p:cNvSpPr txBox="1"/>
            <p:nvPr/>
          </p:nvSpPr>
          <p:spPr>
            <a:xfrm>
              <a:off x="2654128" y="2941470"/>
              <a:ext cx="736393" cy="630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위도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</a:t>
              </a: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37.34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경도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</a:t>
              </a: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127.10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상태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</a:t>
              </a:r>
              <a:r>
                <a: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abnormal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solidFill>
                    <a:srgbClr val="0070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상세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646465-937B-A65A-DB77-2A63168FC45F}"/>
                </a:ext>
              </a:extLst>
            </p:cNvPr>
            <p:cNvSpPr txBox="1"/>
            <p:nvPr/>
          </p:nvSpPr>
          <p:spPr>
            <a:xfrm>
              <a:off x="3173163" y="2722068"/>
              <a:ext cx="2054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X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6A59B707-CD7D-5E8D-9154-85E1ACB53650}"/>
              </a:ext>
            </a:extLst>
          </p:cNvPr>
          <p:cNvSpPr/>
          <p:nvPr/>
        </p:nvSpPr>
        <p:spPr>
          <a:xfrm>
            <a:off x="3520555" y="3645024"/>
            <a:ext cx="234994" cy="374399"/>
          </a:xfrm>
          <a:prstGeom prst="rightArrow">
            <a:avLst/>
          </a:prstGeom>
          <a:solidFill>
            <a:srgbClr val="F9DBDB"/>
          </a:solidFill>
          <a:ln>
            <a:noFill/>
          </a:ln>
          <a:effectLst>
            <a:outerShdw blurRad="50800" dist="38100" dir="3600000" sx="106000" sy="106000" algn="tl" rotWithShape="0">
              <a:srgbClr val="FF398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400FC7-65B3-1FE4-38D0-E44E094DA2BD}"/>
              </a:ext>
            </a:extLst>
          </p:cNvPr>
          <p:cNvSpPr txBox="1"/>
          <p:nvPr/>
        </p:nvSpPr>
        <p:spPr>
          <a:xfrm>
            <a:off x="3309134" y="4084730"/>
            <a:ext cx="889273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80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구역 선택 시</a:t>
            </a:r>
            <a:endParaRPr kumimoji="1" lang="en-US" altLang="ko-KR" sz="800" dirty="0">
              <a:solidFill>
                <a:srgbClr val="485C7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모서리가 둥근 직사각형 155">
            <a:extLst>
              <a:ext uri="{FF2B5EF4-FFF2-40B4-BE49-F238E27FC236}">
                <a16:creationId xmlns:a16="http://schemas.microsoft.com/office/drawing/2014/main" id="{9CC109AD-387B-7633-040D-8E5C5AC74636}"/>
              </a:ext>
            </a:extLst>
          </p:cNvPr>
          <p:cNvSpPr/>
          <p:nvPr/>
        </p:nvSpPr>
        <p:spPr bwMode="auto">
          <a:xfrm>
            <a:off x="920552" y="264900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8" name="모서리가 둥근 직사각형 155">
            <a:extLst>
              <a:ext uri="{FF2B5EF4-FFF2-40B4-BE49-F238E27FC236}">
                <a16:creationId xmlns:a16="http://schemas.microsoft.com/office/drawing/2014/main" id="{FA4D1091-24FC-EC44-E9BD-F74E361AF7CD}"/>
              </a:ext>
            </a:extLst>
          </p:cNvPr>
          <p:cNvSpPr/>
          <p:nvPr/>
        </p:nvSpPr>
        <p:spPr bwMode="auto">
          <a:xfrm>
            <a:off x="632536" y="348640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0" name="모서리가 둥근 직사각형 155">
            <a:extLst>
              <a:ext uri="{FF2B5EF4-FFF2-40B4-BE49-F238E27FC236}">
                <a16:creationId xmlns:a16="http://schemas.microsoft.com/office/drawing/2014/main" id="{912A1FC8-36F7-F400-AA81-34961A8F5637}"/>
              </a:ext>
            </a:extLst>
          </p:cNvPr>
          <p:cNvSpPr/>
          <p:nvPr/>
        </p:nvSpPr>
        <p:spPr bwMode="auto">
          <a:xfrm>
            <a:off x="630842" y="386104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1" name="모서리가 둥근 직사각형 155">
            <a:extLst>
              <a:ext uri="{FF2B5EF4-FFF2-40B4-BE49-F238E27FC236}">
                <a16:creationId xmlns:a16="http://schemas.microsoft.com/office/drawing/2014/main" id="{C7B081C6-46CE-08AD-9E66-A2C534D24537}"/>
              </a:ext>
            </a:extLst>
          </p:cNvPr>
          <p:cNvSpPr/>
          <p:nvPr/>
        </p:nvSpPr>
        <p:spPr bwMode="auto">
          <a:xfrm>
            <a:off x="630842" y="414908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5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2" name="모서리가 둥근 직사각형 155">
            <a:extLst>
              <a:ext uri="{FF2B5EF4-FFF2-40B4-BE49-F238E27FC236}">
                <a16:creationId xmlns:a16="http://schemas.microsoft.com/office/drawing/2014/main" id="{4C1FD4BA-5D0C-EBD7-6DC3-43E8E2C1A20D}"/>
              </a:ext>
            </a:extLst>
          </p:cNvPr>
          <p:cNvSpPr/>
          <p:nvPr/>
        </p:nvSpPr>
        <p:spPr bwMode="auto">
          <a:xfrm>
            <a:off x="630842" y="443712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6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4" name="모서리가 둥근 직사각형 155">
            <a:extLst>
              <a:ext uri="{FF2B5EF4-FFF2-40B4-BE49-F238E27FC236}">
                <a16:creationId xmlns:a16="http://schemas.microsoft.com/office/drawing/2014/main" id="{2262290F-1ADB-CD1B-5E94-761D14C64E22}"/>
              </a:ext>
            </a:extLst>
          </p:cNvPr>
          <p:cNvSpPr/>
          <p:nvPr/>
        </p:nvSpPr>
        <p:spPr bwMode="auto">
          <a:xfrm>
            <a:off x="1208600" y="292496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C2D5400-D80A-94D4-8868-C3485A3300A8}"/>
              </a:ext>
            </a:extLst>
          </p:cNvPr>
          <p:cNvSpPr/>
          <p:nvPr/>
        </p:nvSpPr>
        <p:spPr>
          <a:xfrm>
            <a:off x="1280600" y="3415031"/>
            <a:ext cx="430269" cy="417192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6" name="모서리가 둥근 직사각형 155">
            <a:extLst>
              <a:ext uri="{FF2B5EF4-FFF2-40B4-BE49-F238E27FC236}">
                <a16:creationId xmlns:a16="http://schemas.microsoft.com/office/drawing/2014/main" id="{4D7ADD04-9047-A3FD-FB42-DF68A9CDF4E5}"/>
              </a:ext>
            </a:extLst>
          </p:cNvPr>
          <p:cNvSpPr/>
          <p:nvPr/>
        </p:nvSpPr>
        <p:spPr bwMode="auto">
          <a:xfrm>
            <a:off x="4448960" y="227687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8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7" name="모서리가 둥근 직사각형 155">
            <a:extLst>
              <a:ext uri="{FF2B5EF4-FFF2-40B4-BE49-F238E27FC236}">
                <a16:creationId xmlns:a16="http://schemas.microsoft.com/office/drawing/2014/main" id="{6A3DBB1C-BC4B-6170-2460-EB91A2D52B25}"/>
              </a:ext>
            </a:extLst>
          </p:cNvPr>
          <p:cNvSpPr/>
          <p:nvPr/>
        </p:nvSpPr>
        <p:spPr bwMode="auto">
          <a:xfrm>
            <a:off x="1208584" y="335700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7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891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793994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날씨 및 디데이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535906"/>
              </p:ext>
            </p:extLst>
          </p:nvPr>
        </p:nvGraphicFramePr>
        <p:xfrm>
          <a:off x="6754557" y="1700808"/>
          <a:ext cx="2679565" cy="2759918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날씨 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등록된 현장 위치 날씨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노출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현재 온도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최고 온도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최저 온도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강수 확률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습도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미세먼지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향후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일 날씨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디데이 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현장의 기준일 지정 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디데이 위젯 수정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디데이 기준일 설정 및 디데이 명칭 설정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32962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604D0CB-D8CF-0D03-3846-B8ED31A3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8" y="2132856"/>
            <a:ext cx="3441700" cy="11303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F8A4A2B-2DCD-7AE1-6580-06FE6481B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513135"/>
            <a:ext cx="2552700" cy="7239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8A9E64E-CF57-4BFE-CA9B-9906F4434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892" y="4212031"/>
            <a:ext cx="2527300" cy="168910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FFCD07-1153-0D07-CB38-06FD790A099E}"/>
              </a:ext>
            </a:extLst>
          </p:cNvPr>
          <p:cNvSpPr/>
          <p:nvPr/>
        </p:nvSpPr>
        <p:spPr>
          <a:xfrm>
            <a:off x="2936776" y="4513134"/>
            <a:ext cx="361065" cy="269161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36CD13CF-976B-3407-865A-BB0E05CAD76A}"/>
              </a:ext>
            </a:extLst>
          </p:cNvPr>
          <p:cNvCxnSpPr>
            <a:cxnSpLocks/>
            <a:stCxn id="49" idx="3"/>
            <a:endCxn id="48" idx="0"/>
          </p:cNvCxnSpPr>
          <p:nvPr/>
        </p:nvCxnSpPr>
        <p:spPr>
          <a:xfrm flipV="1">
            <a:off x="3297841" y="4212031"/>
            <a:ext cx="1986701" cy="435684"/>
          </a:xfrm>
          <a:prstGeom prst="bentConnector4">
            <a:avLst>
              <a:gd name="adj1" fmla="val 18197"/>
              <a:gd name="adj2" fmla="val 152469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155">
            <a:extLst>
              <a:ext uri="{FF2B5EF4-FFF2-40B4-BE49-F238E27FC236}">
                <a16:creationId xmlns:a16="http://schemas.microsoft.com/office/drawing/2014/main" id="{A56524FB-0054-D0C5-7E46-079303B5BF40}"/>
              </a:ext>
            </a:extLst>
          </p:cNvPr>
          <p:cNvSpPr/>
          <p:nvPr/>
        </p:nvSpPr>
        <p:spPr bwMode="auto">
          <a:xfrm>
            <a:off x="2072680" y="213287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54" name="모서리가 둥근 직사각형 155">
            <a:extLst>
              <a:ext uri="{FF2B5EF4-FFF2-40B4-BE49-F238E27FC236}">
                <a16:creationId xmlns:a16="http://schemas.microsoft.com/office/drawing/2014/main" id="{584DD28A-64F9-4834-F630-55CB6CE5369D}"/>
              </a:ext>
            </a:extLst>
          </p:cNvPr>
          <p:cNvSpPr/>
          <p:nvPr/>
        </p:nvSpPr>
        <p:spPr bwMode="auto">
          <a:xfrm>
            <a:off x="704528" y="450913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55" name="모서리가 둥근 직사각형 155">
            <a:extLst>
              <a:ext uri="{FF2B5EF4-FFF2-40B4-BE49-F238E27FC236}">
                <a16:creationId xmlns:a16="http://schemas.microsoft.com/office/drawing/2014/main" id="{F3E3A1C5-9785-F068-4E06-0036D91F5F58}"/>
              </a:ext>
            </a:extLst>
          </p:cNvPr>
          <p:cNvSpPr/>
          <p:nvPr/>
        </p:nvSpPr>
        <p:spPr bwMode="auto">
          <a:xfrm>
            <a:off x="3872896" y="414908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374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225646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장비 상태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715075"/>
              </p:ext>
            </p:extLst>
          </p:nvPr>
        </p:nvGraphicFramePr>
        <p:xfrm>
          <a:off x="6754557" y="1700808"/>
          <a:ext cx="2679565" cy="2109530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상태 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내 등록된 장비 상태 현황을 나타내는 위젯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노출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전체 장비 수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정상인 장비 수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심각인 장비 수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경고인 장비 수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상태 상세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내 상태를 선택하면 등록된 장비 별로 어떤 장비가 어떤 상태인지 확인 가능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ADD37B-EBC5-DFA7-96EF-09EE62ACF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3284984"/>
            <a:ext cx="1955800" cy="9144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E03E70DC-5F04-72D2-4F4B-B970EFAD4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928" y="2636838"/>
            <a:ext cx="1816100" cy="271780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C6DE0B77-E2BC-F927-BAA6-485D69908CB1}"/>
              </a:ext>
            </a:extLst>
          </p:cNvPr>
          <p:cNvSpPr/>
          <p:nvPr/>
        </p:nvSpPr>
        <p:spPr>
          <a:xfrm>
            <a:off x="2072681" y="3500438"/>
            <a:ext cx="432048" cy="651564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9ABEAF5A-4432-1AFB-3DB7-C9B9852F3B21}"/>
              </a:ext>
            </a:extLst>
          </p:cNvPr>
          <p:cNvCxnSpPr>
            <a:cxnSpLocks/>
            <a:stCxn id="65" idx="0"/>
            <a:endCxn id="64" idx="0"/>
          </p:cNvCxnSpPr>
          <p:nvPr/>
        </p:nvCxnSpPr>
        <p:spPr>
          <a:xfrm rot="5400000" flipH="1" flipV="1">
            <a:off x="3319041" y="1606502"/>
            <a:ext cx="863600" cy="2924273"/>
          </a:xfrm>
          <a:prstGeom prst="bentConnector3">
            <a:avLst>
              <a:gd name="adj1" fmla="val 126471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155">
            <a:extLst>
              <a:ext uri="{FF2B5EF4-FFF2-40B4-BE49-F238E27FC236}">
                <a16:creationId xmlns:a16="http://schemas.microsoft.com/office/drawing/2014/main" id="{EADC9A54-FBC2-BF61-4D05-A86F05FD0F3C}"/>
              </a:ext>
            </a:extLst>
          </p:cNvPr>
          <p:cNvSpPr/>
          <p:nvPr/>
        </p:nvSpPr>
        <p:spPr bwMode="auto">
          <a:xfrm>
            <a:off x="1111031" y="3262225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71" name="모서리가 둥근 직사각형 155">
            <a:extLst>
              <a:ext uri="{FF2B5EF4-FFF2-40B4-BE49-F238E27FC236}">
                <a16:creationId xmlns:a16="http://schemas.microsoft.com/office/drawing/2014/main" id="{F5D97204-F418-FFCE-C4B6-D3F2E655581C}"/>
              </a:ext>
            </a:extLst>
          </p:cNvPr>
          <p:cNvSpPr/>
          <p:nvPr/>
        </p:nvSpPr>
        <p:spPr bwMode="auto">
          <a:xfrm>
            <a:off x="4304928" y="263683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079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668869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장비 상태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42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610511"/>
              </p:ext>
            </p:extLst>
          </p:nvPr>
        </p:nvGraphicFramePr>
        <p:xfrm>
          <a:off x="6754557" y="1700808"/>
          <a:ext cx="2679565" cy="2484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장비 상태 위젯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확장형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별로 등록된 장비 상태 현황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전체 장비 상태 및 장비 모델 단위 상태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전체 및 구역 단위로 사용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심각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경고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주의 단계에 대한 경보 발생 시 해당 상태가 강조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발생 후 인지처리가 되는 경우 조치 중으로 변경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조치 완료 되는 경우 ‘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정상’으로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변경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전체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or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업데이트 주기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상태 위젯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축소형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의 위젯에서 모니터링용으로 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축소시켜놓은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위젯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기능은 동일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73604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모서리가 둥근 직사각형 155">
            <a:extLst>
              <a:ext uri="{FF2B5EF4-FFF2-40B4-BE49-F238E27FC236}">
                <a16:creationId xmlns:a16="http://schemas.microsoft.com/office/drawing/2014/main" id="{A2608872-5C20-2F2A-B29D-034050943202}"/>
              </a:ext>
            </a:extLst>
          </p:cNvPr>
          <p:cNvSpPr/>
          <p:nvPr/>
        </p:nvSpPr>
        <p:spPr bwMode="auto">
          <a:xfrm>
            <a:off x="520406" y="251387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BE2D08-5F91-829F-F0C8-B37EA90D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" y="2585874"/>
            <a:ext cx="2870200" cy="1917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B5A206-1E8B-362B-E402-825191C11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44" y="2933700"/>
            <a:ext cx="1816100" cy="990600"/>
          </a:xfrm>
          <a:prstGeom prst="rect">
            <a:avLst/>
          </a:prstGeom>
        </p:spPr>
      </p:pic>
      <p:sp>
        <p:nvSpPr>
          <p:cNvPr id="10" name="모서리가 둥근 직사각형 155">
            <a:extLst>
              <a:ext uri="{FF2B5EF4-FFF2-40B4-BE49-F238E27FC236}">
                <a16:creationId xmlns:a16="http://schemas.microsoft.com/office/drawing/2014/main" id="{28C6CF47-C237-C0A4-0F99-C112522668D0}"/>
              </a:ext>
            </a:extLst>
          </p:cNvPr>
          <p:cNvSpPr/>
          <p:nvPr/>
        </p:nvSpPr>
        <p:spPr bwMode="auto">
          <a:xfrm>
            <a:off x="4393562" y="290652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711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382634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02-220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장비 위치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10C812-E232-B46C-22E6-556E25F2D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8" y="2797965"/>
            <a:ext cx="2997200" cy="25908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5E29A7C-3B67-ED0F-97A4-2BD8BF1736A3}"/>
              </a:ext>
            </a:extLst>
          </p:cNvPr>
          <p:cNvGrpSpPr/>
          <p:nvPr/>
        </p:nvGrpSpPr>
        <p:grpSpPr>
          <a:xfrm>
            <a:off x="3842686" y="2540804"/>
            <a:ext cx="2997200" cy="2854188"/>
            <a:chOff x="324185" y="1400170"/>
            <a:chExt cx="2997200" cy="28541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28BCDCF-23FB-BCD1-CDB0-96DDF793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185" y="1663558"/>
              <a:ext cx="2997200" cy="2590800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EF732F6-5ACD-BDCD-4BE9-6FCB6C3DA5F0}"/>
                </a:ext>
              </a:extLst>
            </p:cNvPr>
            <p:cNvGrpSpPr/>
            <p:nvPr/>
          </p:nvGrpSpPr>
          <p:grpSpPr>
            <a:xfrm>
              <a:off x="939247" y="1400170"/>
              <a:ext cx="761620" cy="939195"/>
              <a:chOff x="2628901" y="2692172"/>
              <a:chExt cx="761620" cy="939195"/>
            </a:xfrm>
          </p:grpSpPr>
          <p:sp>
            <p:nvSpPr>
              <p:cNvPr id="10" name="사각형 설명선[R] 9">
                <a:extLst>
                  <a:ext uri="{FF2B5EF4-FFF2-40B4-BE49-F238E27FC236}">
                    <a16:creationId xmlns:a16="http://schemas.microsoft.com/office/drawing/2014/main" id="{A194CA31-943F-FA34-7F69-AF40E6B62F0B}"/>
                  </a:ext>
                </a:extLst>
              </p:cNvPr>
              <p:cNvSpPr/>
              <p:nvPr/>
            </p:nvSpPr>
            <p:spPr>
              <a:xfrm>
                <a:off x="2628901" y="2692172"/>
                <a:ext cx="736392" cy="939195"/>
              </a:xfrm>
              <a:prstGeom prst="wedgeRectCallou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EEE7B7-EDCB-B9A2-273E-00977AD4DB81}"/>
                  </a:ext>
                </a:extLst>
              </p:cNvPr>
              <p:cNvSpPr txBox="1"/>
              <p:nvPr/>
            </p:nvSpPr>
            <p:spPr>
              <a:xfrm>
                <a:off x="2654129" y="2724488"/>
                <a:ext cx="6366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밀폐</a:t>
                </a:r>
                <a:r>
                  <a:rPr lang="en-US" altLang="ko-KR" sz="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-</a:t>
                </a:r>
                <a:r>
                  <a:rPr lang="ko-KR" altLang="en-US" sz="60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지키미</a:t>
                </a:r>
                <a:r>
                  <a:rPr lang="en-US" altLang="ko-KR" sz="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(319)</a:t>
                </a:r>
                <a:endParaRPr lang="ko-KR" altLang="en-US" sz="6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C18D9F-E908-E907-57B1-13C2260A5B10}"/>
                  </a:ext>
                </a:extLst>
              </p:cNvPr>
              <p:cNvSpPr txBox="1"/>
              <p:nvPr/>
            </p:nvSpPr>
            <p:spPr>
              <a:xfrm>
                <a:off x="2654128" y="2941470"/>
                <a:ext cx="736393" cy="630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상태 </a:t>
                </a:r>
                <a:r>
                  <a:rPr lang="en-US" altLang="ko-KR" sz="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</a:t>
                </a:r>
                <a:r>
                  <a:rPr lang="ko-KR" altLang="en-US" sz="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정상</a:t>
                </a:r>
                <a:endParaRPr lang="en-US" altLang="ko-KR" sz="6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배터리 상태 </a:t>
                </a:r>
                <a:r>
                  <a:rPr lang="en-US" altLang="ko-KR" sz="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</a:t>
                </a:r>
                <a:r>
                  <a:rPr lang="ko-KR" altLang="en-US" sz="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lang="en-US" altLang="ko-KR" sz="60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66.6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600" dirty="0">
                    <a:solidFill>
                      <a:srgbClr val="0070C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상세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3663B2-EDAF-30B5-5F53-62C4024E9347}"/>
                  </a:ext>
                </a:extLst>
              </p:cNvPr>
              <p:cNvSpPr txBox="1"/>
              <p:nvPr/>
            </p:nvSpPr>
            <p:spPr>
              <a:xfrm>
                <a:off x="3173163" y="2722068"/>
                <a:ext cx="20546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X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93B31D-D482-F7C5-24AC-1F7F2D803881}"/>
                </a:ext>
              </a:extLst>
            </p:cNvPr>
            <p:cNvSpPr/>
            <p:nvPr/>
          </p:nvSpPr>
          <p:spPr>
            <a:xfrm>
              <a:off x="1023905" y="2097589"/>
              <a:ext cx="283538" cy="208039"/>
            </a:xfrm>
            <a:prstGeom prst="rect">
              <a:avLst/>
            </a:prstGeom>
            <a:solidFill>
              <a:srgbClr val="A0D1F2">
                <a:alpha val="21000"/>
              </a:srgbClr>
            </a:solidFill>
            <a:ln w="9525">
              <a:solidFill>
                <a:srgbClr val="4F7D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D5D81352-08C3-46DC-6BC9-27B5CF2D60CF}"/>
              </a:ext>
            </a:extLst>
          </p:cNvPr>
          <p:cNvSpPr/>
          <p:nvPr/>
        </p:nvSpPr>
        <p:spPr>
          <a:xfrm>
            <a:off x="3483060" y="3645024"/>
            <a:ext cx="234994" cy="374399"/>
          </a:xfrm>
          <a:prstGeom prst="rightArrow">
            <a:avLst/>
          </a:prstGeom>
          <a:solidFill>
            <a:srgbClr val="F9DBDB"/>
          </a:solidFill>
          <a:ln>
            <a:noFill/>
          </a:ln>
          <a:effectLst>
            <a:outerShdw blurRad="50800" dist="38100" dir="3600000" sx="106000" sy="106000" algn="tl" rotWithShape="0">
              <a:srgbClr val="FF398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270D9-121D-EBDB-2662-3775B9C9E8D8}"/>
              </a:ext>
            </a:extLst>
          </p:cNvPr>
          <p:cNvSpPr txBox="1"/>
          <p:nvPr/>
        </p:nvSpPr>
        <p:spPr>
          <a:xfrm>
            <a:off x="3271639" y="4084730"/>
            <a:ext cx="889273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장비</a:t>
            </a:r>
            <a:r>
              <a:rPr kumimoji="1" lang="ko-KR" altLang="en-US" sz="80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선택 시</a:t>
            </a:r>
            <a:endParaRPr kumimoji="1" lang="en-US" altLang="ko-KR" sz="800" dirty="0">
              <a:solidFill>
                <a:srgbClr val="485C7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9" name="모서리가 둥근 직사각형 155">
            <a:extLst>
              <a:ext uri="{FF2B5EF4-FFF2-40B4-BE49-F238E27FC236}">
                <a16:creationId xmlns:a16="http://schemas.microsoft.com/office/drawing/2014/main" id="{EADC9A54-FBC2-BF61-4D05-A86F05FD0F3C}"/>
              </a:ext>
            </a:extLst>
          </p:cNvPr>
          <p:cNvSpPr/>
          <p:nvPr/>
        </p:nvSpPr>
        <p:spPr bwMode="auto">
          <a:xfrm>
            <a:off x="1075316" y="3230705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7" name="모서리가 둥근 직사각형 155">
            <a:extLst>
              <a:ext uri="{FF2B5EF4-FFF2-40B4-BE49-F238E27FC236}">
                <a16:creationId xmlns:a16="http://schemas.microsoft.com/office/drawing/2014/main" id="{F98BDE09-35C2-7ED8-1A00-4E0DCD71EB76}"/>
              </a:ext>
            </a:extLst>
          </p:cNvPr>
          <p:cNvSpPr/>
          <p:nvPr/>
        </p:nvSpPr>
        <p:spPr bwMode="auto">
          <a:xfrm>
            <a:off x="2648744" y="283696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8" name="모서리가 둥근 직사각형 155">
            <a:extLst>
              <a:ext uri="{FF2B5EF4-FFF2-40B4-BE49-F238E27FC236}">
                <a16:creationId xmlns:a16="http://schemas.microsoft.com/office/drawing/2014/main" id="{1B595529-3BD4-415F-E133-B72975769575}"/>
              </a:ext>
            </a:extLst>
          </p:cNvPr>
          <p:cNvSpPr/>
          <p:nvPr/>
        </p:nvSpPr>
        <p:spPr bwMode="auto">
          <a:xfrm>
            <a:off x="937975" y="3591471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0" name="모서리가 둥근 직사각형 155">
            <a:extLst>
              <a:ext uri="{FF2B5EF4-FFF2-40B4-BE49-F238E27FC236}">
                <a16:creationId xmlns:a16="http://schemas.microsoft.com/office/drawing/2014/main" id="{9FB38461-E182-4ED2-0699-394CDE8E493A}"/>
              </a:ext>
            </a:extLst>
          </p:cNvPr>
          <p:cNvSpPr/>
          <p:nvPr/>
        </p:nvSpPr>
        <p:spPr bwMode="auto">
          <a:xfrm>
            <a:off x="631825" y="450912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1" name="모서리가 둥근 직사각형 155">
            <a:extLst>
              <a:ext uri="{FF2B5EF4-FFF2-40B4-BE49-F238E27FC236}">
                <a16:creationId xmlns:a16="http://schemas.microsoft.com/office/drawing/2014/main" id="{9CFAFD7B-6ADD-BF07-AF38-D117055CF6A0}"/>
              </a:ext>
            </a:extLst>
          </p:cNvPr>
          <p:cNvSpPr/>
          <p:nvPr/>
        </p:nvSpPr>
        <p:spPr bwMode="auto">
          <a:xfrm>
            <a:off x="2288704" y="450912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5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2" name="모서리가 둥근 직사각형 155">
            <a:extLst>
              <a:ext uri="{FF2B5EF4-FFF2-40B4-BE49-F238E27FC236}">
                <a16:creationId xmlns:a16="http://schemas.microsoft.com/office/drawing/2014/main" id="{164D483D-4EEB-95EB-742B-A6774748B2B0}"/>
              </a:ext>
            </a:extLst>
          </p:cNvPr>
          <p:cNvSpPr/>
          <p:nvPr/>
        </p:nvSpPr>
        <p:spPr bwMode="auto">
          <a:xfrm>
            <a:off x="4306189" y="249870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6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graphicFrame>
        <p:nvGraphicFramePr>
          <p:cNvPr id="24" name="Group 175">
            <a:extLst>
              <a:ext uri="{FF2B5EF4-FFF2-40B4-BE49-F238E27FC236}">
                <a16:creationId xmlns:a16="http://schemas.microsoft.com/office/drawing/2014/main" id="{131A7C37-69B3-7C4C-6AD8-317BA3FFB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974506"/>
              </p:ext>
            </p:extLst>
          </p:nvPr>
        </p:nvGraphicFramePr>
        <p:xfrm>
          <a:off x="6754557" y="1700808"/>
          <a:ext cx="2679565" cy="3317549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구역명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상태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구역에 등록된 장비 상태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아이콘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구역에 배치된 장비 위치와 현재 상태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32962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필터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지도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도면 내 배치된 장비 아이콘의 노출 여부 설정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60636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지도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도면 내 배치된 장비의 상태에 따른 노출 여부 설정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538052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상세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지도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도면 내 장비 선택 시 노출되는 팝업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노출 정보는 장비 특성에 따라 다름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상세 대시보드로 이동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5" action="ppaction://hlinksldjump"/>
                        </a:rPr>
                        <a:t>p.34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.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6" action="ppaction://hlinksldjump"/>
                        </a:rPr>
                        <a:t>p.36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745220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96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05256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장비 리스트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24" name="Group 175">
            <a:extLst>
              <a:ext uri="{FF2B5EF4-FFF2-40B4-BE49-F238E27FC236}">
                <a16:creationId xmlns:a16="http://schemas.microsoft.com/office/drawing/2014/main" id="{131A7C37-69B3-7C4C-6AD8-317BA3FFB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931631"/>
              </p:ext>
            </p:extLst>
          </p:nvPr>
        </p:nvGraphicFramePr>
        <p:xfrm>
          <a:off x="6754557" y="1700808"/>
          <a:ext cx="2679565" cy="3050210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리스트 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해당 구역에 등록되어 있는 장비 리스트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노출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ID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운영자 문자수신 여부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사용자 문자수신 여부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문자사용여부 선택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상세 대시보드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리스트 내 장비의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…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해당 장비의 상세 대시보드로 이동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P.36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문자사용여부 선택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해당 장비에서 발생하는 경보에 대해 운영자 및 사용자에게 전송할 것인지에 대한 여부 선택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32962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85A44E5-2377-C025-BBF2-325BC64FA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75" y="3544724"/>
            <a:ext cx="35814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CA7235-FD78-3ACC-4A52-1F9E6764A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740" y="1813930"/>
            <a:ext cx="3034135" cy="15391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A96AAA-DE37-567B-D6A9-8BFE95D3C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254" y="4560724"/>
            <a:ext cx="2540000" cy="12954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FF75A9-480F-BA3C-9B89-6C04ED779E9A}"/>
              </a:ext>
            </a:extLst>
          </p:cNvPr>
          <p:cNvSpPr/>
          <p:nvPr/>
        </p:nvSpPr>
        <p:spPr>
          <a:xfrm>
            <a:off x="3568576" y="3956290"/>
            <a:ext cx="160288" cy="208039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06CFB5-C1F1-1D69-D2AE-C0CDF1F7B5E7}"/>
              </a:ext>
            </a:extLst>
          </p:cNvPr>
          <p:cNvSpPr/>
          <p:nvPr/>
        </p:nvSpPr>
        <p:spPr>
          <a:xfrm>
            <a:off x="3712592" y="4598853"/>
            <a:ext cx="160288" cy="208039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1F6CEA39-BA06-168B-6A0F-60B32B4B8C86}"/>
              </a:ext>
            </a:extLst>
          </p:cNvPr>
          <p:cNvCxnSpPr>
            <a:cxnSpLocks/>
            <a:stCxn id="23" idx="1"/>
            <a:endCxn id="16" idx="1"/>
          </p:cNvCxnSpPr>
          <p:nvPr/>
        </p:nvCxnSpPr>
        <p:spPr>
          <a:xfrm rot="10800000" flipH="1">
            <a:off x="3568576" y="2583498"/>
            <a:ext cx="58164" cy="1476813"/>
          </a:xfrm>
          <a:prstGeom prst="bentConnector3">
            <a:avLst>
              <a:gd name="adj1" fmla="val -393027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35977409-0BC0-E791-C1AC-81C0873E2768}"/>
              </a:ext>
            </a:extLst>
          </p:cNvPr>
          <p:cNvCxnSpPr>
            <a:cxnSpLocks/>
            <a:stCxn id="25" idx="0"/>
            <a:endCxn id="19" idx="0"/>
          </p:cNvCxnSpPr>
          <p:nvPr/>
        </p:nvCxnSpPr>
        <p:spPr>
          <a:xfrm rot="5400000" flipH="1" flipV="1">
            <a:off x="4571931" y="3781530"/>
            <a:ext cx="38129" cy="1596518"/>
          </a:xfrm>
          <a:prstGeom prst="bentConnector3">
            <a:avLst>
              <a:gd name="adj1" fmla="val 699544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155">
            <a:extLst>
              <a:ext uri="{FF2B5EF4-FFF2-40B4-BE49-F238E27FC236}">
                <a16:creationId xmlns:a16="http://schemas.microsoft.com/office/drawing/2014/main" id="{576E03DC-F527-A7F1-0B74-DB2CF81F59E1}"/>
              </a:ext>
            </a:extLst>
          </p:cNvPr>
          <p:cNvSpPr/>
          <p:nvPr/>
        </p:nvSpPr>
        <p:spPr bwMode="auto">
          <a:xfrm>
            <a:off x="521509" y="383058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5" name="모서리가 둥근 직사각형 155">
            <a:extLst>
              <a:ext uri="{FF2B5EF4-FFF2-40B4-BE49-F238E27FC236}">
                <a16:creationId xmlns:a16="http://schemas.microsoft.com/office/drawing/2014/main" id="{B66541C8-85FC-DBB7-4159-36CC31E520AD}"/>
              </a:ext>
            </a:extLst>
          </p:cNvPr>
          <p:cNvSpPr/>
          <p:nvPr/>
        </p:nvSpPr>
        <p:spPr bwMode="auto">
          <a:xfrm>
            <a:off x="3450747" y="181393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36" name="모서리가 둥근 직사각형 155">
            <a:extLst>
              <a:ext uri="{FF2B5EF4-FFF2-40B4-BE49-F238E27FC236}">
                <a16:creationId xmlns:a16="http://schemas.microsoft.com/office/drawing/2014/main" id="{F0C9207B-7B12-DD1E-96EE-7F592533DE36}"/>
              </a:ext>
            </a:extLst>
          </p:cNvPr>
          <p:cNvSpPr/>
          <p:nvPr/>
        </p:nvSpPr>
        <p:spPr bwMode="auto">
          <a:xfrm>
            <a:off x="3996962" y="4397161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714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102817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장비 리스트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45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81044"/>
              </p:ext>
            </p:extLst>
          </p:nvPr>
        </p:nvGraphicFramePr>
        <p:xfrm>
          <a:off x="6754557" y="1700808"/>
          <a:ext cx="2679565" cy="197028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장비 리스트 위젯 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별로 등록된 장비 리스트 노출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장비명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ID/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상태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정상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심각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경고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주의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미사용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조치중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발생 시 인지처리 되는 경우 ‘조치 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중’으로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변경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조치 완료 되는 경우 ‘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정상’으로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변경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전체 및 구역 단위로 사용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전체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or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업데이트 주기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18ADBE-71EB-386E-30BF-339CCEBD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02" y="2564904"/>
            <a:ext cx="3718145" cy="248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9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449972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02-240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장비 상세 정보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24" name="Group 175">
            <a:extLst>
              <a:ext uri="{FF2B5EF4-FFF2-40B4-BE49-F238E27FC236}">
                <a16:creationId xmlns:a16="http://schemas.microsoft.com/office/drawing/2014/main" id="{131A7C37-69B3-7C4C-6AD8-317BA3FFB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333632"/>
              </p:ext>
            </p:extLst>
          </p:nvPr>
        </p:nvGraphicFramePr>
        <p:xfrm>
          <a:off x="6754557" y="1700808"/>
          <a:ext cx="2679565" cy="3143069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아이콘 및 장비 명칭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아이콘 및 장비 명칭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상세 정보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상세 정보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노출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위치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ID</a:t>
                      </a: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사용 여부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배터리 잔량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경보 발생 그래프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시간 별 경보 발생 수치를 그래프화 시켜서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832962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경보 발생 리스트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발생한 경보를 리스트화 하여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643278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D7519D0-EFFA-A25B-161D-5BD5D5796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077" y="2060848"/>
            <a:ext cx="2882900" cy="4102100"/>
          </a:xfrm>
          <a:prstGeom prst="rect">
            <a:avLst/>
          </a:prstGeom>
        </p:spPr>
      </p:pic>
      <p:sp>
        <p:nvSpPr>
          <p:cNvPr id="4" name="모서리가 둥근 직사각형 155">
            <a:extLst>
              <a:ext uri="{FF2B5EF4-FFF2-40B4-BE49-F238E27FC236}">
                <a16:creationId xmlns:a16="http://schemas.microsoft.com/office/drawing/2014/main" id="{F0FEB385-7049-F5EA-A23F-6AC74C768FF9}"/>
              </a:ext>
            </a:extLst>
          </p:cNvPr>
          <p:cNvSpPr/>
          <p:nvPr/>
        </p:nvSpPr>
        <p:spPr bwMode="auto">
          <a:xfrm>
            <a:off x="2072680" y="220486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6" name="모서리가 둥근 직사각형 155">
            <a:extLst>
              <a:ext uri="{FF2B5EF4-FFF2-40B4-BE49-F238E27FC236}">
                <a16:creationId xmlns:a16="http://schemas.microsoft.com/office/drawing/2014/main" id="{9494B4F4-9C6A-14E5-D243-2773053C4FF7}"/>
              </a:ext>
            </a:extLst>
          </p:cNvPr>
          <p:cNvSpPr/>
          <p:nvPr/>
        </p:nvSpPr>
        <p:spPr bwMode="auto">
          <a:xfrm>
            <a:off x="2072680" y="278094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7" name="모서리가 둥근 직사각형 155">
            <a:extLst>
              <a:ext uri="{FF2B5EF4-FFF2-40B4-BE49-F238E27FC236}">
                <a16:creationId xmlns:a16="http://schemas.microsoft.com/office/drawing/2014/main" id="{6C4FD7F4-82B4-93C5-DCCD-B6A5F59E9453}"/>
              </a:ext>
            </a:extLst>
          </p:cNvPr>
          <p:cNvSpPr/>
          <p:nvPr/>
        </p:nvSpPr>
        <p:spPr bwMode="auto">
          <a:xfrm>
            <a:off x="2072680" y="314096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9" name="모서리가 둥근 직사각형 155">
            <a:extLst>
              <a:ext uri="{FF2B5EF4-FFF2-40B4-BE49-F238E27FC236}">
                <a16:creationId xmlns:a16="http://schemas.microsoft.com/office/drawing/2014/main" id="{2BD5107C-5A3A-773C-0056-C6531709249F}"/>
              </a:ext>
            </a:extLst>
          </p:cNvPr>
          <p:cNvSpPr/>
          <p:nvPr/>
        </p:nvSpPr>
        <p:spPr bwMode="auto">
          <a:xfrm>
            <a:off x="2072680" y="429311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565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981464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02-250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안전 장구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F82CD-B2D0-4427-F48F-9CA3F8B9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2482207"/>
            <a:ext cx="2773005" cy="2237409"/>
          </a:xfrm>
          <a:prstGeom prst="rect">
            <a:avLst/>
          </a:prstGeom>
        </p:spPr>
      </p:pic>
      <p:sp>
        <p:nvSpPr>
          <p:cNvPr id="4" name="모서리가 둥근 직사각형 155">
            <a:extLst>
              <a:ext uri="{FF2B5EF4-FFF2-40B4-BE49-F238E27FC236}">
                <a16:creationId xmlns:a16="http://schemas.microsoft.com/office/drawing/2014/main" id="{F0FEB385-7049-F5EA-A23F-6AC74C768FF9}"/>
              </a:ext>
            </a:extLst>
          </p:cNvPr>
          <p:cNvSpPr/>
          <p:nvPr/>
        </p:nvSpPr>
        <p:spPr bwMode="auto">
          <a:xfrm>
            <a:off x="574119" y="2395359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EB9F9E-C609-7738-B070-DC703C25B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718" y="1988840"/>
            <a:ext cx="2773005" cy="2721334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48EE9122-EE12-85FB-A210-0820DE7DA680}"/>
              </a:ext>
            </a:extLst>
          </p:cNvPr>
          <p:cNvSpPr/>
          <p:nvPr/>
        </p:nvSpPr>
        <p:spPr>
          <a:xfrm>
            <a:off x="3483060" y="3313238"/>
            <a:ext cx="234994" cy="374399"/>
          </a:xfrm>
          <a:prstGeom prst="rightArrow">
            <a:avLst/>
          </a:prstGeom>
          <a:solidFill>
            <a:srgbClr val="F9DBDB"/>
          </a:solidFill>
          <a:ln>
            <a:noFill/>
          </a:ln>
          <a:effectLst>
            <a:outerShdw blurRad="50800" dist="38100" dir="3600000" sx="106000" sy="106000" algn="tl" rotWithShape="0">
              <a:srgbClr val="FF398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A383-C45E-99CD-251D-5B64BEED8DBF}"/>
              </a:ext>
            </a:extLst>
          </p:cNvPr>
          <p:cNvSpPr txBox="1"/>
          <p:nvPr/>
        </p:nvSpPr>
        <p:spPr>
          <a:xfrm>
            <a:off x="3271639" y="3752944"/>
            <a:ext cx="889273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장구</a:t>
            </a:r>
            <a:r>
              <a:rPr kumimoji="1" lang="ko-KR" altLang="en-US" sz="800" dirty="0">
                <a:solidFill>
                  <a:srgbClr val="485C7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선택 시</a:t>
            </a:r>
            <a:endParaRPr kumimoji="1" lang="en-US" altLang="ko-KR" sz="800" dirty="0">
              <a:solidFill>
                <a:srgbClr val="485C7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모서리가 둥근 직사각형 155">
            <a:extLst>
              <a:ext uri="{FF2B5EF4-FFF2-40B4-BE49-F238E27FC236}">
                <a16:creationId xmlns:a16="http://schemas.microsoft.com/office/drawing/2014/main" id="{1A4DAFFA-D253-1BBB-B3AC-6FDCC5DE74CE}"/>
              </a:ext>
            </a:extLst>
          </p:cNvPr>
          <p:cNvSpPr/>
          <p:nvPr/>
        </p:nvSpPr>
        <p:spPr bwMode="auto">
          <a:xfrm>
            <a:off x="5317220" y="196766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graphicFrame>
        <p:nvGraphicFramePr>
          <p:cNvPr id="14" name="Group 175">
            <a:extLst>
              <a:ext uri="{FF2B5EF4-FFF2-40B4-BE49-F238E27FC236}">
                <a16:creationId xmlns:a16="http://schemas.microsoft.com/office/drawing/2014/main" id="{65CF94FC-5732-6F6C-A3E9-82B9A6B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43206"/>
              </p:ext>
            </p:extLst>
          </p:nvPr>
        </p:nvGraphicFramePr>
        <p:xfrm>
          <a:off x="6754557" y="1700808"/>
          <a:ext cx="2679565" cy="1765361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안전장구 위치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현장에 등록된 장구 위치 및 상태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구역 상세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지도 내 안전장구 선택 시 노출되는 팝업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선택한 안전장구 특성에 따른 정보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상세 대시보드로 이동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5" action="ppaction://hlinksldjump"/>
                        </a:rPr>
                        <a:t>p.35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745220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7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514747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02-260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안전 장구 </a:t>
                      </a:r>
                      <a:r>
                        <a:rPr lang="ko-KR" altLang="en-US" sz="1000" b="0" dirty="0" err="1"/>
                        <a:t>트래킹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Group 175">
            <a:extLst>
              <a:ext uri="{FF2B5EF4-FFF2-40B4-BE49-F238E27FC236}">
                <a16:creationId xmlns:a16="http://schemas.microsoft.com/office/drawing/2014/main" id="{65CF94FC-5732-6F6C-A3E9-82B9A6B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19408"/>
              </p:ext>
            </p:extLst>
          </p:nvPr>
        </p:nvGraphicFramePr>
        <p:xfrm>
          <a:off x="6754557" y="1700808"/>
          <a:ext cx="2679565" cy="1251401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안전장구 </a:t>
                      </a:r>
                      <a:r>
                        <a:rPr lang="ko-KR" altLang="en-US" sz="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트래킹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이동이 발생하는 장구의 경우 그 경로를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93494A5-70E9-F789-735F-B2A13453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40" y="2276872"/>
            <a:ext cx="4152900" cy="3238500"/>
          </a:xfrm>
          <a:prstGeom prst="rect">
            <a:avLst/>
          </a:prstGeom>
        </p:spPr>
      </p:pic>
      <p:sp>
        <p:nvSpPr>
          <p:cNvPr id="6" name="모서리가 둥근 직사각형 155">
            <a:extLst>
              <a:ext uri="{FF2B5EF4-FFF2-40B4-BE49-F238E27FC236}">
                <a16:creationId xmlns:a16="http://schemas.microsoft.com/office/drawing/2014/main" id="{55BA2B71-8CBA-C71F-FAAC-9BDFC6431C83}"/>
              </a:ext>
            </a:extLst>
          </p:cNvPr>
          <p:cNvSpPr/>
          <p:nvPr/>
        </p:nvSpPr>
        <p:spPr bwMode="auto">
          <a:xfrm>
            <a:off x="1640648" y="256492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789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35F125-1296-2452-AAD0-D075D1A3B839}"/>
              </a:ext>
            </a:extLst>
          </p:cNvPr>
          <p:cNvSpPr txBox="1"/>
          <p:nvPr/>
        </p:nvSpPr>
        <p:spPr>
          <a:xfrm>
            <a:off x="185738" y="3041395"/>
            <a:ext cx="6447155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1">
                <a:solidFill>
                  <a:srgbClr val="EDF0F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ko-KR" sz="2275" b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CHAPTER #00</a:t>
            </a:r>
          </a:p>
          <a:p>
            <a:r>
              <a:rPr lang="en-US" altLang="ko-KR" sz="2275" b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4184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9062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02-270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경보 및 조치 리스트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Group 175">
            <a:extLst>
              <a:ext uri="{FF2B5EF4-FFF2-40B4-BE49-F238E27FC236}">
                <a16:creationId xmlns:a16="http://schemas.microsoft.com/office/drawing/2014/main" id="{65CF94FC-5732-6F6C-A3E9-82B9A6B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881376"/>
              </p:ext>
            </p:extLst>
          </p:nvPr>
        </p:nvGraphicFramePr>
        <p:xfrm>
          <a:off x="6754557" y="1700808"/>
          <a:ext cx="2679565" cy="3907850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경보 및 조치 리스트 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발생 시 발생한 경보를 리스트 형태로 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모아놓은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위젯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노출 정보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발생 일시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조치상태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담당자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조치내용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조치 업데이트 일시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조치 상세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리스트 내 경보 선택 시 경보 상세 내용 확인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 발생 일시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발생 위치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장비명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 이름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 등급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 상세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인지 여부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조치 상태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조치 내용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인지 버튼 선택 시 해당 경보 인지로 변경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해제 선택 시 경보 해제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187717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1EFDA8C-5236-358C-B42B-32CCD4F3F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2600338"/>
            <a:ext cx="3313252" cy="1800200"/>
          </a:xfrm>
          <a:prstGeom prst="rect">
            <a:avLst/>
          </a:prstGeom>
        </p:spPr>
      </p:pic>
      <p:sp>
        <p:nvSpPr>
          <p:cNvPr id="5" name="모서리가 둥근 직사각형 155">
            <a:extLst>
              <a:ext uri="{FF2B5EF4-FFF2-40B4-BE49-F238E27FC236}">
                <a16:creationId xmlns:a16="http://schemas.microsoft.com/office/drawing/2014/main" id="{E940B881-954E-171F-AAE6-9D4B512EFDB5}"/>
              </a:ext>
            </a:extLst>
          </p:cNvPr>
          <p:cNvSpPr/>
          <p:nvPr/>
        </p:nvSpPr>
        <p:spPr bwMode="auto">
          <a:xfrm>
            <a:off x="3916144" y="2082725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6" name="모서리가 둥근 직사각형 155">
            <a:extLst>
              <a:ext uri="{FF2B5EF4-FFF2-40B4-BE49-F238E27FC236}">
                <a16:creationId xmlns:a16="http://schemas.microsoft.com/office/drawing/2014/main" id="{55BA2B71-8CBA-C71F-FAAC-9BDFC6431C83}"/>
              </a:ext>
            </a:extLst>
          </p:cNvPr>
          <p:cNvSpPr/>
          <p:nvPr/>
        </p:nvSpPr>
        <p:spPr bwMode="auto">
          <a:xfrm>
            <a:off x="559825" y="2974787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85C3A29-C0D4-C774-A53F-FE248A678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077" y="2204864"/>
            <a:ext cx="2540000" cy="3784600"/>
          </a:xfrm>
          <a:prstGeom prst="rect">
            <a:avLst/>
          </a:prstGeom>
        </p:spPr>
      </p:pic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F3DDD540-5532-B3D4-5387-7D40A9473E60}"/>
              </a:ext>
            </a:extLst>
          </p:cNvPr>
          <p:cNvCxnSpPr>
            <a:cxnSpLocks/>
            <a:stCxn id="70" idx="0"/>
            <a:endCxn id="67" idx="0"/>
          </p:cNvCxnSpPr>
          <p:nvPr/>
        </p:nvCxnSpPr>
        <p:spPr>
          <a:xfrm rot="5400000" flipH="1" flipV="1">
            <a:off x="3304807" y="1137238"/>
            <a:ext cx="914644" cy="3049896"/>
          </a:xfrm>
          <a:prstGeom prst="bentConnector3">
            <a:avLst>
              <a:gd name="adj1" fmla="val 124993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C11803-AC42-4E09-2680-C8DBB8A929C3}"/>
              </a:ext>
            </a:extLst>
          </p:cNvPr>
          <p:cNvSpPr/>
          <p:nvPr/>
        </p:nvSpPr>
        <p:spPr>
          <a:xfrm>
            <a:off x="654765" y="3119508"/>
            <a:ext cx="3164832" cy="156839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431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971019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02-271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경보 조치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50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155243"/>
              </p:ext>
            </p:extLst>
          </p:nvPr>
        </p:nvGraphicFramePr>
        <p:xfrm>
          <a:off x="6754557" y="1700808"/>
          <a:ext cx="2679565" cy="1650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경보 조치 위젯 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상태 별 경보 조치 현황 위젯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전체 및 구역 단위로 사용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발생 시 해당 상태가 강조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전체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or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업데이트 주기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033D2-8CC1-3569-BF07-669A4D38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643" y="2852936"/>
            <a:ext cx="2882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87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18915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02-280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위젯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CCTV </a:t>
                      </a:r>
                      <a:r>
                        <a:rPr lang="ko-KR" altLang="en-US" sz="1000" b="0" dirty="0"/>
                        <a:t>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Group 175">
            <a:extLst>
              <a:ext uri="{FF2B5EF4-FFF2-40B4-BE49-F238E27FC236}">
                <a16:creationId xmlns:a16="http://schemas.microsoft.com/office/drawing/2014/main" id="{65CF94FC-5732-6F6C-A3E9-82B9A6B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27740"/>
              </p:ext>
            </p:extLst>
          </p:nvPr>
        </p:nvGraphicFramePr>
        <p:xfrm>
          <a:off x="6754557" y="1700808"/>
          <a:ext cx="2679565" cy="1251401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구역에 설치된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를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확인할 수 있는 위젯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모서리가 둥근 직사각형 155">
            <a:extLst>
              <a:ext uri="{FF2B5EF4-FFF2-40B4-BE49-F238E27FC236}">
                <a16:creationId xmlns:a16="http://schemas.microsoft.com/office/drawing/2014/main" id="{55BA2B71-8CBA-C71F-FAAC-9BDFC6431C83}"/>
              </a:ext>
            </a:extLst>
          </p:cNvPr>
          <p:cNvSpPr/>
          <p:nvPr/>
        </p:nvSpPr>
        <p:spPr bwMode="auto">
          <a:xfrm>
            <a:off x="1365548" y="206086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66D697-DB18-6E42-A35E-B13B8A0AB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1" y="2204864"/>
            <a:ext cx="4660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8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85086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CCTV</a:t>
                      </a:r>
                      <a:r>
                        <a:rPr lang="ko-KR" altLang="en-US" sz="1000" b="0" dirty="0"/>
                        <a:t> 경보 영상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52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387976"/>
              </p:ext>
            </p:extLst>
          </p:nvPr>
        </p:nvGraphicFramePr>
        <p:xfrm>
          <a:off x="6754557" y="1700808"/>
          <a:ext cx="2679565" cy="1650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CCTV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경보 영상 위젯 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에 설정된 경보가 발생할 경우 해당 경보의 영상 재생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리스트 내 경보 선택 시 영상 재생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업데이트 주기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※ </a:t>
                      </a:r>
                      <a:r>
                        <a:rPr lang="ko-KR" altLang="en-US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추후 고도화 때 진행 예정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F3E33E-65A3-B26F-2DDE-ADC27ACAD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2348880"/>
            <a:ext cx="2870200" cy="2946400"/>
          </a:xfrm>
          <a:prstGeom prst="rect">
            <a:avLst/>
          </a:prstGeom>
        </p:spPr>
      </p:pic>
      <p:sp>
        <p:nvSpPr>
          <p:cNvPr id="9" name="모서리가 둥근 직사각형 155">
            <a:extLst>
              <a:ext uri="{FF2B5EF4-FFF2-40B4-BE49-F238E27FC236}">
                <a16:creationId xmlns:a16="http://schemas.microsoft.com/office/drawing/2014/main" id="{8D2DC23A-2BDA-EA6B-D4CF-9FAB122ECA32}"/>
              </a:ext>
            </a:extLst>
          </p:cNvPr>
          <p:cNvSpPr/>
          <p:nvPr/>
        </p:nvSpPr>
        <p:spPr bwMode="auto">
          <a:xfrm>
            <a:off x="2019987" y="231176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720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65663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02-282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관리 대시보드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현장 관리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현장 관리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CCTV</a:t>
                      </a:r>
                      <a:r>
                        <a:rPr lang="ko-KR" altLang="en-US" sz="1000" b="0" dirty="0"/>
                        <a:t> 고정형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53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63343"/>
              </p:ext>
            </p:extLst>
          </p:nvPr>
        </p:nvGraphicFramePr>
        <p:xfrm>
          <a:off x="6754557" y="1700808"/>
          <a:ext cx="2679565" cy="269760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CCTV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고정형 위젯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구역에 설치된 고정형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영상 확인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이동형 불가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도면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지도에 배치된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아이콘 선택 시 영상 재생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선택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업데이트 주기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고정형 위젯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br>
                        <a:rPr lang="en-US" altLang="ko-KR" sz="700" b="0" i="0" kern="1200" dirty="0">
                          <a:solidFill>
                            <a:srgbClr val="C00000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</a:b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구역에 설치된 고정형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영상 확인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이동형 불가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도면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지도에 배치된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아이콘 선택 시 영상 재생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도면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지도에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의 상태에 따라 필터화 하여 지도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도면 내 노출여부 설정 가능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선택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업데이트 주기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ko-KR" altLang="en-US" sz="700" b="0" i="0" kern="1200" dirty="0">
                        <a:solidFill>
                          <a:srgbClr val="C00000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314512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F80D31-016D-83DB-A136-2C39178A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2492896"/>
            <a:ext cx="2870200" cy="3022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1F7C44-9125-E2EF-9060-3C74E4F4F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920" y="2010296"/>
            <a:ext cx="2870200" cy="3987800"/>
          </a:xfrm>
          <a:prstGeom prst="rect">
            <a:avLst/>
          </a:prstGeom>
        </p:spPr>
      </p:pic>
      <p:sp>
        <p:nvSpPr>
          <p:cNvPr id="10" name="모서리가 둥근 직사각형 155">
            <a:extLst>
              <a:ext uri="{FF2B5EF4-FFF2-40B4-BE49-F238E27FC236}">
                <a16:creationId xmlns:a16="http://schemas.microsoft.com/office/drawing/2014/main" id="{716ABD79-17E2-9967-598A-EA821F0527C6}"/>
              </a:ext>
            </a:extLst>
          </p:cNvPr>
          <p:cNvSpPr/>
          <p:nvPr/>
        </p:nvSpPr>
        <p:spPr bwMode="auto">
          <a:xfrm>
            <a:off x="740806" y="249289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CE481F15-9AA5-E2DC-82DE-5978D8015AA4}"/>
              </a:ext>
            </a:extLst>
          </p:cNvPr>
          <p:cNvSpPr/>
          <p:nvPr/>
        </p:nvSpPr>
        <p:spPr bwMode="auto">
          <a:xfrm>
            <a:off x="3645184" y="1975283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581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002775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02-290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미사용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미사용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안전 장구 사용 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54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65814"/>
              </p:ext>
            </p:extLst>
          </p:nvPr>
        </p:nvGraphicFramePr>
        <p:xfrm>
          <a:off x="6754557" y="1700808"/>
          <a:ext cx="2679565" cy="175692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안전 장구 사용 리스트 위젯 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등록된 장비 리스트 노출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장비명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ID/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사용 여부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담당자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메모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사용 선택 시 담당자 지정 및 메모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전체 및 구역 단위로 사용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전체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or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CB8F4B-ADB5-52BB-5800-D94C8919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80" y="3068960"/>
            <a:ext cx="3606800" cy="1409700"/>
          </a:xfrm>
          <a:prstGeom prst="rect">
            <a:avLst/>
          </a:prstGeom>
        </p:spPr>
      </p:pic>
      <p:sp>
        <p:nvSpPr>
          <p:cNvPr id="9" name="모서리가 둥근 직사각형 155">
            <a:extLst>
              <a:ext uri="{FF2B5EF4-FFF2-40B4-BE49-F238E27FC236}">
                <a16:creationId xmlns:a16="http://schemas.microsoft.com/office/drawing/2014/main" id="{EF16139D-7B70-DCBF-ABE8-42202540E2E6}"/>
              </a:ext>
            </a:extLst>
          </p:cNvPr>
          <p:cNvSpPr/>
          <p:nvPr/>
        </p:nvSpPr>
        <p:spPr bwMode="auto">
          <a:xfrm>
            <a:off x="2072696" y="306897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916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88507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02-291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미사용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미사용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경보 조치 관리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55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787851"/>
              </p:ext>
            </p:extLst>
          </p:nvPr>
        </p:nvGraphicFramePr>
        <p:xfrm>
          <a:off x="6754557" y="1700808"/>
          <a:ext cx="2679565" cy="205752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경보 조치 관리 위젯 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발생 시 경보 조치에 대한 관리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인지여부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조치상태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조치내용 입력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인지 선택 시 조치 상태는 조치 중으로 변경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경보 조치 히스토리 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발생 시 경보 조치에 히스토리 리스트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481381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23967-9CF9-CCFE-68B0-9083288F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2636838"/>
            <a:ext cx="1993900" cy="2590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5CDE60-DC85-EA0C-F9A9-7E2DD403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688" y="2996952"/>
            <a:ext cx="3810000" cy="1625600"/>
          </a:xfrm>
          <a:prstGeom prst="rect">
            <a:avLst/>
          </a:prstGeom>
        </p:spPr>
      </p:pic>
      <p:sp>
        <p:nvSpPr>
          <p:cNvPr id="9" name="모서리가 둥근 직사각형 155">
            <a:extLst>
              <a:ext uri="{FF2B5EF4-FFF2-40B4-BE49-F238E27FC236}">
                <a16:creationId xmlns:a16="http://schemas.microsoft.com/office/drawing/2014/main" id="{6023EA6D-DE1A-5A02-E0E8-B3F0E06F806D}"/>
              </a:ext>
            </a:extLst>
          </p:cNvPr>
          <p:cNvSpPr/>
          <p:nvPr/>
        </p:nvSpPr>
        <p:spPr bwMode="auto">
          <a:xfrm>
            <a:off x="743957" y="257882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0" name="모서리가 둥근 직사각형 155">
            <a:extLst>
              <a:ext uri="{FF2B5EF4-FFF2-40B4-BE49-F238E27FC236}">
                <a16:creationId xmlns:a16="http://schemas.microsoft.com/office/drawing/2014/main" id="{893F61A2-CD6A-1489-D0B7-7D57A97DBCAF}"/>
              </a:ext>
            </a:extLst>
          </p:cNvPr>
          <p:cNvSpPr/>
          <p:nvPr/>
        </p:nvSpPr>
        <p:spPr bwMode="auto">
          <a:xfrm>
            <a:off x="2829454" y="292495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569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622291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02-292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미사용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미사용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미인지 경보 관리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02</a:t>
            </a:r>
            <a:r>
              <a:rPr kumimoji="1" lang="ko-KR" altLang="en-US" dirty="0"/>
              <a:t> </a:t>
            </a:r>
            <a:r>
              <a:rPr lang="ko-KR" altLang="en-US" sz="1400" dirty="0"/>
              <a:t>관리자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56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327571"/>
              </p:ext>
            </p:extLst>
          </p:nvPr>
        </p:nvGraphicFramePr>
        <p:xfrm>
          <a:off x="6754557" y="1700808"/>
          <a:ext cx="2679565" cy="1650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미인지 경보 관리 위젯 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미인지 리스트 위젯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발생한 알람 중 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미인지된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경보가 모두 노출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리스트 경보 선택 시 조치내용을 적을 수 있는 상세 팝업 노출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업데이트 주기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FCEC00-7C0F-2B8C-9054-9480A8AA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2420888"/>
            <a:ext cx="5401295" cy="3313678"/>
          </a:xfrm>
          <a:prstGeom prst="rect">
            <a:avLst/>
          </a:prstGeom>
        </p:spPr>
      </p:pic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2E12C5A6-E0AD-F054-2950-B937CFC1D878}"/>
              </a:ext>
            </a:extLst>
          </p:cNvPr>
          <p:cNvSpPr/>
          <p:nvPr/>
        </p:nvSpPr>
        <p:spPr bwMode="auto">
          <a:xfrm>
            <a:off x="743957" y="257882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084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35F125-1296-2452-AAD0-D075D1A3B839}"/>
              </a:ext>
            </a:extLst>
          </p:cNvPr>
          <p:cNvSpPr txBox="1"/>
          <p:nvPr/>
        </p:nvSpPr>
        <p:spPr>
          <a:xfrm>
            <a:off x="185738" y="3041395"/>
            <a:ext cx="6447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1">
                <a:solidFill>
                  <a:srgbClr val="EDF0F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CHAPTER #03</a:t>
            </a:r>
          </a:p>
          <a:p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유저 대시보드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위젯 정의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007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053269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유저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유저 대시보드 최초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Group 175">
            <a:extLst>
              <a:ext uri="{FF2B5EF4-FFF2-40B4-BE49-F238E27FC236}">
                <a16:creationId xmlns:a16="http://schemas.microsoft.com/office/drawing/2014/main" id="{65CF94FC-5732-6F6C-A3E9-82B9A6B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238845"/>
              </p:ext>
            </p:extLst>
          </p:nvPr>
        </p:nvGraphicFramePr>
        <p:xfrm>
          <a:off x="6754557" y="1700808"/>
          <a:ext cx="2679565" cy="3695081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근로자 작업현황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근로자 작업현황 위젯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p.66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55298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현장 현황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구역에 설치된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를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확인할 수 있는 위젯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디데이 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디데이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4" action="ppaction://hlinksldjump"/>
                        </a:rPr>
                        <a:t>p.39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426528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날씨 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날씨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4" action="ppaction://hlinksldjump"/>
                        </a:rPr>
                        <a:t>p.39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565331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5" action="ppaction://hlinksldjump"/>
                        </a:rPr>
                        <a:t>p.68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06908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상태 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 상태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6" action="ppaction://hlinksldjump"/>
                        </a:rPr>
                        <a:t>p.40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458219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경보 리스트 위젯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리스트 위젯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 내용은 해당 페이지 참조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7" action="ppaction://hlinksldjump"/>
                        </a:rPr>
                        <a:t>p.67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262977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36702FD-E650-C69B-1982-4FC8810E5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37" y="2301439"/>
            <a:ext cx="6018540" cy="3071777"/>
          </a:xfrm>
          <a:prstGeom prst="rect">
            <a:avLst/>
          </a:prstGeom>
        </p:spPr>
      </p:pic>
      <p:sp>
        <p:nvSpPr>
          <p:cNvPr id="4" name="모서리가 둥근 직사각형 155">
            <a:extLst>
              <a:ext uri="{FF2B5EF4-FFF2-40B4-BE49-F238E27FC236}">
                <a16:creationId xmlns:a16="http://schemas.microsoft.com/office/drawing/2014/main" id="{FABDDFEF-61C7-4BF7-E8D3-FAA5DD13210A}"/>
              </a:ext>
            </a:extLst>
          </p:cNvPr>
          <p:cNvSpPr/>
          <p:nvPr/>
        </p:nvSpPr>
        <p:spPr bwMode="auto">
          <a:xfrm>
            <a:off x="560528" y="2589471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5" name="모서리가 둥근 직사각형 155">
            <a:extLst>
              <a:ext uri="{FF2B5EF4-FFF2-40B4-BE49-F238E27FC236}">
                <a16:creationId xmlns:a16="http://schemas.microsoft.com/office/drawing/2014/main" id="{E4855787-1DC2-F4DD-9BBE-63D62ADECB1D}"/>
              </a:ext>
            </a:extLst>
          </p:cNvPr>
          <p:cNvSpPr/>
          <p:nvPr/>
        </p:nvSpPr>
        <p:spPr bwMode="auto">
          <a:xfrm>
            <a:off x="2504728" y="2589471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7" name="모서리가 둥근 직사각형 155">
            <a:extLst>
              <a:ext uri="{FF2B5EF4-FFF2-40B4-BE49-F238E27FC236}">
                <a16:creationId xmlns:a16="http://schemas.microsoft.com/office/drawing/2014/main" id="{AB4CD6E4-443C-A69B-07E8-C9CAC6D63746}"/>
              </a:ext>
            </a:extLst>
          </p:cNvPr>
          <p:cNvSpPr/>
          <p:nvPr/>
        </p:nvSpPr>
        <p:spPr bwMode="auto">
          <a:xfrm>
            <a:off x="2504728" y="3093543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9" name="모서리가 둥근 직사각형 155">
            <a:extLst>
              <a:ext uri="{FF2B5EF4-FFF2-40B4-BE49-F238E27FC236}">
                <a16:creationId xmlns:a16="http://schemas.microsoft.com/office/drawing/2014/main" id="{CC1B6B94-B7B6-AD41-424B-4202048BC165}"/>
              </a:ext>
            </a:extLst>
          </p:cNvPr>
          <p:cNvSpPr/>
          <p:nvPr/>
        </p:nvSpPr>
        <p:spPr bwMode="auto">
          <a:xfrm>
            <a:off x="2504728" y="3813623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9EC09EC3-7926-18EF-FD60-65D46857A569}"/>
              </a:ext>
            </a:extLst>
          </p:cNvPr>
          <p:cNvSpPr/>
          <p:nvPr/>
        </p:nvSpPr>
        <p:spPr bwMode="auto">
          <a:xfrm>
            <a:off x="4736992" y="2589471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5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2" name="모서리가 둥근 직사각형 155">
            <a:extLst>
              <a:ext uri="{FF2B5EF4-FFF2-40B4-BE49-F238E27FC236}">
                <a16:creationId xmlns:a16="http://schemas.microsoft.com/office/drawing/2014/main" id="{1BD5F732-7967-8C5F-5651-2FA2D9B4803B}"/>
              </a:ext>
            </a:extLst>
          </p:cNvPr>
          <p:cNvSpPr/>
          <p:nvPr/>
        </p:nvSpPr>
        <p:spPr bwMode="auto">
          <a:xfrm>
            <a:off x="4736976" y="3525591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6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5" name="모서리가 둥근 직사각형 155">
            <a:extLst>
              <a:ext uri="{FF2B5EF4-FFF2-40B4-BE49-F238E27FC236}">
                <a16:creationId xmlns:a16="http://schemas.microsoft.com/office/drawing/2014/main" id="{C97B30EE-88CF-DC7E-9020-EC604EAB7A39}"/>
              </a:ext>
            </a:extLst>
          </p:cNvPr>
          <p:cNvSpPr/>
          <p:nvPr/>
        </p:nvSpPr>
        <p:spPr bwMode="auto">
          <a:xfrm>
            <a:off x="560512" y="3813623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456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C046-90E7-0C2C-434B-D87FBFB0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CHAPTER #00 OVERVIEW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727A2-0BCA-FC29-5A8F-531AD034B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1400" b="0" dirty="0">
                <a:solidFill>
                  <a:srgbClr val="2F3F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권한 별 위젯 정책</a:t>
            </a: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F9118-7BDC-06D8-BD7F-6918EC91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73A1B-AE72-474E-9878-8491C498EE0B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68914A6-CFD1-3122-C7BA-EDFE40EDE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311557"/>
              </p:ext>
            </p:extLst>
          </p:nvPr>
        </p:nvGraphicFramePr>
        <p:xfrm>
          <a:off x="434975" y="1402031"/>
          <a:ext cx="8953502" cy="42592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4503">
                  <a:extLst>
                    <a:ext uri="{9D8B030D-6E8A-4147-A177-3AD203B41FA5}">
                      <a16:colId xmlns:a16="http://schemas.microsoft.com/office/drawing/2014/main" val="2585229660"/>
                    </a:ext>
                  </a:extLst>
                </a:gridCol>
                <a:gridCol w="1648345">
                  <a:extLst>
                    <a:ext uri="{9D8B030D-6E8A-4147-A177-3AD203B41FA5}">
                      <a16:colId xmlns:a16="http://schemas.microsoft.com/office/drawing/2014/main" val="2752808147"/>
                    </a:ext>
                  </a:extLst>
                </a:gridCol>
                <a:gridCol w="1593854">
                  <a:extLst>
                    <a:ext uri="{9D8B030D-6E8A-4147-A177-3AD203B41FA5}">
                      <a16:colId xmlns:a16="http://schemas.microsoft.com/office/drawing/2014/main" val="1337038521"/>
                    </a:ext>
                  </a:extLst>
                </a:gridCol>
                <a:gridCol w="1021700">
                  <a:extLst>
                    <a:ext uri="{9D8B030D-6E8A-4147-A177-3AD203B41FA5}">
                      <a16:colId xmlns:a16="http://schemas.microsoft.com/office/drawing/2014/main" val="667386984"/>
                    </a:ext>
                  </a:extLst>
                </a:gridCol>
                <a:gridCol w="1021700">
                  <a:extLst>
                    <a:ext uri="{9D8B030D-6E8A-4147-A177-3AD203B41FA5}">
                      <a16:colId xmlns:a16="http://schemas.microsoft.com/office/drawing/2014/main" val="266828808"/>
                    </a:ext>
                  </a:extLst>
                </a:gridCol>
                <a:gridCol w="1021700">
                  <a:extLst>
                    <a:ext uri="{9D8B030D-6E8A-4147-A177-3AD203B41FA5}">
                      <a16:colId xmlns:a16="http://schemas.microsoft.com/office/drawing/2014/main" val="3221363750"/>
                    </a:ext>
                  </a:extLst>
                </a:gridCol>
                <a:gridCol w="1021700">
                  <a:extLst>
                    <a:ext uri="{9D8B030D-6E8A-4147-A177-3AD203B41FA5}">
                      <a16:colId xmlns:a16="http://schemas.microsoft.com/office/drawing/2014/main" val="3131769226"/>
                    </a:ext>
                  </a:extLst>
                </a:gridCol>
              </a:tblGrid>
              <a:tr h="44569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위젯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C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권한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C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201920"/>
                  </a:ext>
                </a:extLst>
              </a:tr>
              <a:tr h="2111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1depth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F8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2depth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F8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3depth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F8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관리자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F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사용자</a:t>
                      </a:r>
                    </a:p>
                  </a:txBody>
                  <a:tcPr marL="8797" marR="8797" marT="8797" marB="0"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F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053772"/>
                  </a:ext>
                </a:extLst>
              </a:tr>
              <a:tr h="21282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수정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F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보기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F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수정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F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보기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F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942391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현장관리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장비관리 </a:t>
                      </a:r>
                      <a:b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구역관리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73428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구역관리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063182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사용자 관리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933200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문자차단시간 설정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82026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경보 룰 관리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6204"/>
                  </a:ext>
                </a:extLst>
              </a:tr>
              <a:tr h="211116"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현장현황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장비위치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개별 장비 상세 위젯 </a:t>
                      </a:r>
                      <a:b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기록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CCTV (CCTV 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장비 선택 시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727285"/>
                  </a:ext>
                </a:extLst>
              </a:tr>
              <a:tr h="21111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장비리스트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1328"/>
                  </a:ext>
                </a:extLst>
              </a:tr>
              <a:tr h="21111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안전장구 위치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93694"/>
                  </a:ext>
                </a:extLst>
              </a:tr>
              <a:tr h="21111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경보 및 조치리스트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864744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디데이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155579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장비 상태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388540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날씨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80462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경보 및 조치리스트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913967"/>
                  </a:ext>
                </a:extLst>
              </a:tr>
              <a:tr h="21111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현장현황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개별 장비 상세 위젯 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01210"/>
                  </a:ext>
                </a:extLst>
              </a:tr>
              <a:tr h="21111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기록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9805"/>
                  </a:ext>
                </a:extLst>
              </a:tr>
              <a:tr h="22284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CCTV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26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5632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407325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03-020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유저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유저 대시보드 </a:t>
                      </a:r>
                      <a:r>
                        <a:rPr lang="en-US" altLang="ko-KR" sz="1000" b="0" dirty="0"/>
                        <a:t>&gt;</a:t>
                      </a:r>
                      <a:r>
                        <a:rPr lang="ko-KR" altLang="en-US" sz="1000" b="0" dirty="0"/>
                        <a:t> 상세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Group 175">
            <a:extLst>
              <a:ext uri="{FF2B5EF4-FFF2-40B4-BE49-F238E27FC236}">
                <a16:creationId xmlns:a16="http://schemas.microsoft.com/office/drawing/2014/main" id="{65CF94FC-5732-6F6C-A3E9-82B9A6B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150518"/>
              </p:ext>
            </p:extLst>
          </p:nvPr>
        </p:nvGraphicFramePr>
        <p:xfrm>
          <a:off x="6754557" y="1700808"/>
          <a:ext cx="2679565" cy="2109530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현장 현황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상세 대시보드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현황 위젯 내 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아이콘 선택 시 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관련 팝업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팝업에서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장구와 관련된 상세 대시보드로 이동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55298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장구 상세 대시보드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유저 대시보드 내 현장 현황을 통해 들어온 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상세 대시보드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상세 및 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위치 위젯으로 구성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상세 내용은 해당 페이지 참조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426528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A7DDCCB-6294-6641-3863-593B06D53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7" y="1715882"/>
            <a:ext cx="2431798" cy="1818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9C9470-9DEF-DCBA-8396-5B41240F4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252" y="3692004"/>
            <a:ext cx="4644628" cy="23560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553AFC-3B2E-2881-8598-8BD4E197ABFF}"/>
              </a:ext>
            </a:extLst>
          </p:cNvPr>
          <p:cNvSpPr/>
          <p:nvPr/>
        </p:nvSpPr>
        <p:spPr>
          <a:xfrm>
            <a:off x="1136576" y="2276872"/>
            <a:ext cx="216024" cy="156839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D58C565F-2FB6-D092-F8CA-3610A1E71E2D}"/>
              </a:ext>
            </a:extLst>
          </p:cNvPr>
          <p:cNvCxnSpPr>
            <a:cxnSpLocks/>
            <a:stCxn id="10" idx="3"/>
            <a:endCxn id="6" idx="0"/>
          </p:cNvCxnSpPr>
          <p:nvPr/>
        </p:nvCxnSpPr>
        <p:spPr>
          <a:xfrm>
            <a:off x="1352600" y="2355292"/>
            <a:ext cx="2791966" cy="1336712"/>
          </a:xfrm>
          <a:prstGeom prst="bentConnector2">
            <a:avLst/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55">
            <a:extLst>
              <a:ext uri="{FF2B5EF4-FFF2-40B4-BE49-F238E27FC236}">
                <a16:creationId xmlns:a16="http://schemas.microsoft.com/office/drawing/2014/main" id="{5F5E2199-7DC2-2976-DCC5-A522FD49C7E1}"/>
              </a:ext>
            </a:extLst>
          </p:cNvPr>
          <p:cNvSpPr/>
          <p:nvPr/>
        </p:nvSpPr>
        <p:spPr bwMode="auto">
          <a:xfrm>
            <a:off x="920568" y="227687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0" name="모서리가 둥근 직사각형 155">
            <a:extLst>
              <a:ext uri="{FF2B5EF4-FFF2-40B4-BE49-F238E27FC236}">
                <a16:creationId xmlns:a16="http://schemas.microsoft.com/office/drawing/2014/main" id="{45E7F778-337C-FC86-891E-B1FFC134559F}"/>
              </a:ext>
            </a:extLst>
          </p:cNvPr>
          <p:cNvSpPr/>
          <p:nvPr/>
        </p:nvSpPr>
        <p:spPr bwMode="auto">
          <a:xfrm>
            <a:off x="1640648" y="364502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314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764277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03-030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유저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유저 대시보드 </a:t>
                      </a:r>
                      <a:r>
                        <a:rPr lang="en-US" altLang="ko-KR" sz="1000" b="0" dirty="0"/>
                        <a:t>&gt;</a:t>
                      </a:r>
                      <a:r>
                        <a:rPr lang="ko-KR" altLang="en-US" sz="1000" b="0" dirty="0"/>
                        <a:t> 상세 대시보드 </a:t>
                      </a:r>
                      <a:r>
                        <a:rPr lang="en-US" altLang="ko-KR" sz="1000" b="0" dirty="0"/>
                        <a:t>(CCTV)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Group 175">
            <a:extLst>
              <a:ext uri="{FF2B5EF4-FFF2-40B4-BE49-F238E27FC236}">
                <a16:creationId xmlns:a16="http://schemas.microsoft.com/office/drawing/2014/main" id="{65CF94FC-5732-6F6C-A3E9-82B9A6B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026016"/>
              </p:ext>
            </p:extLst>
          </p:nvPr>
        </p:nvGraphicFramePr>
        <p:xfrm>
          <a:off x="6754557" y="1700808"/>
          <a:ext cx="2679565" cy="2383850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현장 현황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상세 대시보드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현황 위젯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관련 팝업 노출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팝업에서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해당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와 관련된 상세 대시보드로 이동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55298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CCTV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상세 대시보드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관리 대시보드 현장 관리 용 내 장비 위치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장비 리스트 위젯을 통해 들어온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상세 대시보드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구성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상세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317500" marR="0" lvl="0" indent="-134938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시스템 서체 일반체"/>
                        <a:buChar char=":"/>
                        <a:tabLst/>
                      </a:pP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영상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426528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56E6F136-9A5E-D263-657D-DB5F30B7C067}"/>
              </a:ext>
            </a:extLst>
          </p:cNvPr>
          <p:cNvGrpSpPr/>
          <p:nvPr/>
        </p:nvGrpSpPr>
        <p:grpSpPr>
          <a:xfrm>
            <a:off x="631825" y="1784023"/>
            <a:ext cx="2908300" cy="1943100"/>
            <a:chOff x="2346901" y="2060848"/>
            <a:chExt cx="2908300" cy="19431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12702E-AFB6-C35C-03ED-AFE0116AF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6901" y="2060848"/>
              <a:ext cx="2908300" cy="19431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553AFC-3B2E-2881-8598-8BD4E197ABFF}"/>
                </a:ext>
              </a:extLst>
            </p:cNvPr>
            <p:cNvSpPr/>
            <p:nvPr/>
          </p:nvSpPr>
          <p:spPr>
            <a:xfrm>
              <a:off x="4376936" y="2615469"/>
              <a:ext cx="216024" cy="156839"/>
            </a:xfrm>
            <a:prstGeom prst="rect">
              <a:avLst/>
            </a:prstGeom>
            <a:solidFill>
              <a:srgbClr val="A0D1F2">
                <a:alpha val="21000"/>
              </a:srgbClr>
            </a:solidFill>
            <a:ln w="9525">
              <a:solidFill>
                <a:srgbClr val="4F7D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F559671-1EDD-3522-21E7-73196506B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632" y="3838766"/>
            <a:ext cx="4859973" cy="2518350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734FD69B-48E8-8A9F-F66F-76D47F65A4EE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3540125" y="2755573"/>
            <a:ext cx="530494" cy="1083193"/>
          </a:xfrm>
          <a:prstGeom prst="bentConnector2">
            <a:avLst/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55">
            <a:extLst>
              <a:ext uri="{FF2B5EF4-FFF2-40B4-BE49-F238E27FC236}">
                <a16:creationId xmlns:a16="http://schemas.microsoft.com/office/drawing/2014/main" id="{21B00BB3-CFB3-A6D7-1410-99384CA515DD}"/>
              </a:ext>
            </a:extLst>
          </p:cNvPr>
          <p:cNvSpPr/>
          <p:nvPr/>
        </p:nvSpPr>
        <p:spPr bwMode="auto">
          <a:xfrm>
            <a:off x="560512" y="191683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5" name="모서리가 둥근 직사각형 155">
            <a:extLst>
              <a:ext uri="{FF2B5EF4-FFF2-40B4-BE49-F238E27FC236}">
                <a16:creationId xmlns:a16="http://schemas.microsoft.com/office/drawing/2014/main" id="{691E35DF-FF3B-276B-DF30-23543D85F332}"/>
              </a:ext>
            </a:extLst>
          </p:cNvPr>
          <p:cNvSpPr/>
          <p:nvPr/>
        </p:nvSpPr>
        <p:spPr bwMode="auto">
          <a:xfrm>
            <a:off x="1424624" y="378905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066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558534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03-040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유저 대시보드 기존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모니터링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61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950556"/>
              </p:ext>
            </p:extLst>
          </p:nvPr>
        </p:nvGraphicFramePr>
        <p:xfrm>
          <a:off x="6754557" y="1700808"/>
          <a:ext cx="2679565" cy="133020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모니터링 대시보드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모니터링 용 대시보드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알람 관련 위젯 및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관련 위젯으로 구성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EC72C4-0CD3-D56F-CA76-5DA6A4F90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2284130"/>
            <a:ext cx="5748248" cy="2908137"/>
          </a:xfrm>
          <a:prstGeom prst="rect">
            <a:avLst/>
          </a:prstGeom>
        </p:spPr>
      </p:pic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2E12C5A6-E0AD-F054-2950-B937CFC1D878}"/>
              </a:ext>
            </a:extLst>
          </p:cNvPr>
          <p:cNvSpPr/>
          <p:nvPr/>
        </p:nvSpPr>
        <p:spPr bwMode="auto">
          <a:xfrm>
            <a:off x="559825" y="213285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080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20703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03-041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유저 대시보드 기존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CCTV</a:t>
                      </a:r>
                      <a:r>
                        <a:rPr lang="ko-KR" altLang="en-US" sz="1000" b="0" dirty="0"/>
                        <a:t>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62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69697"/>
              </p:ext>
            </p:extLst>
          </p:nvPr>
        </p:nvGraphicFramePr>
        <p:xfrm>
          <a:off x="6754557" y="1700808"/>
          <a:ext cx="2679565" cy="133020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CCTV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대시보드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용 대시보드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관련 위젯으로 구성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2E12C5A6-E0AD-F054-2950-B937CFC1D878}"/>
              </a:ext>
            </a:extLst>
          </p:cNvPr>
          <p:cNvSpPr/>
          <p:nvPr/>
        </p:nvSpPr>
        <p:spPr bwMode="auto">
          <a:xfrm>
            <a:off x="559825" y="213285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A720E9-5821-EDF4-5DB2-D8A09B78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7" y="2290576"/>
            <a:ext cx="5933235" cy="30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6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73435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03-042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유저 대시보드 기존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구역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63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729056"/>
              </p:ext>
            </p:extLst>
          </p:nvPr>
        </p:nvGraphicFramePr>
        <p:xfrm>
          <a:off x="6754557" y="1700808"/>
          <a:ext cx="2679565" cy="133020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구역 대시보드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구역별 대시보드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특정 구역을 선택하여 해당 구역과 연관된 위젯 구성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2E12C5A6-E0AD-F054-2950-B937CFC1D878}"/>
              </a:ext>
            </a:extLst>
          </p:cNvPr>
          <p:cNvSpPr/>
          <p:nvPr/>
        </p:nvSpPr>
        <p:spPr bwMode="auto">
          <a:xfrm>
            <a:off x="559825" y="213285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98ECD-2D1A-E508-5E1D-8094CEE3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2276856"/>
            <a:ext cx="5833343" cy="295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778838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03-043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유저 대시보드 기존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통계 대시보드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64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724369"/>
              </p:ext>
            </p:extLst>
          </p:nvPr>
        </p:nvGraphicFramePr>
        <p:xfrm>
          <a:off x="6754557" y="1700808"/>
          <a:ext cx="2679565" cy="133020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통계 대시보드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통계 대시보드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SPASS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에서 발생한 통계적 요소에 대한 대시보드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2E12C5A6-E0AD-F054-2950-B937CFC1D878}"/>
              </a:ext>
            </a:extLst>
          </p:cNvPr>
          <p:cNvSpPr/>
          <p:nvPr/>
        </p:nvSpPr>
        <p:spPr bwMode="auto">
          <a:xfrm>
            <a:off x="559825" y="213285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0C263F-E7C9-BE2C-07D8-E40A2031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2276856"/>
            <a:ext cx="5960274" cy="30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349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466277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03-050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유저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유저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현장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Group 175">
            <a:extLst>
              <a:ext uri="{FF2B5EF4-FFF2-40B4-BE49-F238E27FC236}">
                <a16:creationId xmlns:a16="http://schemas.microsoft.com/office/drawing/2014/main" id="{65CF94FC-5732-6F6C-A3E9-82B9A6B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805948"/>
              </p:ext>
            </p:extLst>
          </p:nvPr>
        </p:nvGraphicFramePr>
        <p:xfrm>
          <a:off x="6754557" y="1700808"/>
          <a:ext cx="2679565" cy="2018090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현장 현황 위젯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 내 등록된 장비 위치 및 상태 노출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…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선택으로 구역 변경 가능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55298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상세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현장 현황 위젯 내 배치된 장비 선택 시 장비 상세 노출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상세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선택 시 상세 대시보드로 이동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  <a:hlinkClick r:id="rId3" action="ppaction://hlinksldjump"/>
                        </a:rPr>
                        <a:t>p.58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참조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426528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모서리가 둥근 직사각형 155">
            <a:extLst>
              <a:ext uri="{FF2B5EF4-FFF2-40B4-BE49-F238E27FC236}">
                <a16:creationId xmlns:a16="http://schemas.microsoft.com/office/drawing/2014/main" id="{21B00BB3-CFB3-A6D7-1410-99384CA515DD}"/>
              </a:ext>
            </a:extLst>
          </p:cNvPr>
          <p:cNvSpPr/>
          <p:nvPr/>
        </p:nvSpPr>
        <p:spPr bwMode="auto">
          <a:xfrm>
            <a:off x="559825" y="2687773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CF68F4B-E0E9-A98D-F63A-37CD8D47E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9" y="2831773"/>
            <a:ext cx="2553472" cy="1672580"/>
          </a:xfrm>
          <a:prstGeom prst="rect">
            <a:avLst/>
          </a:prstGeom>
        </p:spPr>
      </p:pic>
      <p:sp>
        <p:nvSpPr>
          <p:cNvPr id="15" name="모서리가 둥근 직사각형 155">
            <a:extLst>
              <a:ext uri="{FF2B5EF4-FFF2-40B4-BE49-F238E27FC236}">
                <a16:creationId xmlns:a16="http://schemas.microsoft.com/office/drawing/2014/main" id="{691E35DF-FF3B-276B-DF30-23543D85F332}"/>
              </a:ext>
            </a:extLst>
          </p:cNvPr>
          <p:cNvSpPr/>
          <p:nvPr/>
        </p:nvSpPr>
        <p:spPr bwMode="auto">
          <a:xfrm>
            <a:off x="3926619" y="285446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EC3B8CD-98AC-A11B-4F06-BDBF4F451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619" y="2831773"/>
            <a:ext cx="2431798" cy="181856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F68DBC-52BB-0411-C107-C267FB35EE53}"/>
              </a:ext>
            </a:extLst>
          </p:cNvPr>
          <p:cNvSpPr/>
          <p:nvPr/>
        </p:nvSpPr>
        <p:spPr>
          <a:xfrm>
            <a:off x="1257577" y="3500438"/>
            <a:ext cx="288032" cy="234645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734FD69B-48E8-8A9F-F66F-76D47F65A4EE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>
            <a:off x="1545609" y="3617761"/>
            <a:ext cx="2525010" cy="123293"/>
          </a:xfrm>
          <a:prstGeom prst="bentConnector3">
            <a:avLst>
              <a:gd name="adj1" fmla="val 50000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71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499786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03-060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유저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유저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근로자 작업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Group 175">
            <a:extLst>
              <a:ext uri="{FF2B5EF4-FFF2-40B4-BE49-F238E27FC236}">
                <a16:creationId xmlns:a16="http://schemas.microsoft.com/office/drawing/2014/main" id="{65CF94FC-5732-6F6C-A3E9-82B9A6B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015489"/>
              </p:ext>
            </p:extLst>
          </p:nvPr>
        </p:nvGraphicFramePr>
        <p:xfrm>
          <a:off x="6754557" y="1700808"/>
          <a:ext cx="2679565" cy="3307241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작업자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작업중인 작업자와 해당 작업자에게 배정된 장비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장구 노출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55298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작업 현황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현자 작업자들의 현황 노출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총원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작업 중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휴식 중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426528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위험 여부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위험한 상황에 처해있거나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안전모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미착용한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근로자의 여부 노출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94480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전체보기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선택 시 전체화면으로 전환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461811"/>
                  </a:ext>
                </a:extLst>
              </a:tr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작업자 상세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번 마우스 오버 시 현재 작업자의 상태 상세 정보 노출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135060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9214695-DEB1-2FED-708A-DCC72A3E8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4" y="2312824"/>
            <a:ext cx="2882900" cy="2463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028CC4-557B-2319-CD29-6909E6999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035" y="2495005"/>
            <a:ext cx="1880144" cy="22039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AF30F3-37A8-F073-92D9-775DFD4932FE}"/>
              </a:ext>
            </a:extLst>
          </p:cNvPr>
          <p:cNvSpPr/>
          <p:nvPr/>
        </p:nvSpPr>
        <p:spPr>
          <a:xfrm>
            <a:off x="848544" y="2780928"/>
            <a:ext cx="708166" cy="648072"/>
          </a:xfrm>
          <a:prstGeom prst="rect">
            <a:avLst/>
          </a:prstGeom>
          <a:solidFill>
            <a:srgbClr val="A0D1F2">
              <a:alpha val="21000"/>
            </a:srgbClr>
          </a:solidFill>
          <a:ln w="9525">
            <a:solidFill>
              <a:srgbClr val="4F7D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2B68846-A41F-624C-F3D0-72A886D0310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56710" y="3140968"/>
            <a:ext cx="3026325" cy="456010"/>
          </a:xfrm>
          <a:prstGeom prst="bentConnector3">
            <a:avLst>
              <a:gd name="adj1" fmla="val 50000"/>
            </a:avLst>
          </a:prstGeom>
          <a:ln w="38100">
            <a:solidFill>
              <a:srgbClr val="5963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6AD9B3-EADC-1C2D-6B16-1348DDCB96B1}"/>
              </a:ext>
            </a:extLst>
          </p:cNvPr>
          <p:cNvSpPr txBox="1"/>
          <p:nvPr/>
        </p:nvSpPr>
        <p:spPr>
          <a:xfrm>
            <a:off x="3443359" y="3322041"/>
            <a:ext cx="993987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마우스 오버</a:t>
            </a:r>
            <a:endParaRPr kumimoji="1" lang="en-US" altLang="ko-KR" sz="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모서리가 둥근 직사각형 155">
            <a:extLst>
              <a:ext uri="{FF2B5EF4-FFF2-40B4-BE49-F238E27FC236}">
                <a16:creationId xmlns:a16="http://schemas.microsoft.com/office/drawing/2014/main" id="{D778B302-7CF5-05E3-19FC-171D82F059C5}"/>
              </a:ext>
            </a:extLst>
          </p:cNvPr>
          <p:cNvSpPr/>
          <p:nvPr/>
        </p:nvSpPr>
        <p:spPr bwMode="auto">
          <a:xfrm>
            <a:off x="632520" y="270892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7" name="모서리가 둥근 직사각형 155">
            <a:extLst>
              <a:ext uri="{FF2B5EF4-FFF2-40B4-BE49-F238E27FC236}">
                <a16:creationId xmlns:a16="http://schemas.microsoft.com/office/drawing/2014/main" id="{25B4D6EB-1CC3-2DA7-B002-4F06C5F1C35A}"/>
              </a:ext>
            </a:extLst>
          </p:cNvPr>
          <p:cNvSpPr/>
          <p:nvPr/>
        </p:nvSpPr>
        <p:spPr bwMode="auto">
          <a:xfrm>
            <a:off x="632520" y="357303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8" name="모서리가 둥근 직사각형 155">
            <a:extLst>
              <a:ext uri="{FF2B5EF4-FFF2-40B4-BE49-F238E27FC236}">
                <a16:creationId xmlns:a16="http://schemas.microsoft.com/office/drawing/2014/main" id="{0217D192-2FE1-0C9A-080E-2CA401A0E2F8}"/>
              </a:ext>
            </a:extLst>
          </p:cNvPr>
          <p:cNvSpPr/>
          <p:nvPr/>
        </p:nvSpPr>
        <p:spPr bwMode="auto">
          <a:xfrm>
            <a:off x="2072680" y="414908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9" name="모서리가 둥근 직사각형 155">
            <a:extLst>
              <a:ext uri="{FF2B5EF4-FFF2-40B4-BE49-F238E27FC236}">
                <a16:creationId xmlns:a16="http://schemas.microsoft.com/office/drawing/2014/main" id="{7A5979E3-9B1E-1502-1E50-80F9E8F02289}"/>
              </a:ext>
            </a:extLst>
          </p:cNvPr>
          <p:cNvSpPr/>
          <p:nvPr/>
        </p:nvSpPr>
        <p:spPr bwMode="auto">
          <a:xfrm>
            <a:off x="3008800" y="242088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20" name="모서리가 둥근 직사각형 155">
            <a:extLst>
              <a:ext uri="{FF2B5EF4-FFF2-40B4-BE49-F238E27FC236}">
                <a16:creationId xmlns:a16="http://schemas.microsoft.com/office/drawing/2014/main" id="{244CEA48-E4DF-3090-AD09-E597059D845F}"/>
              </a:ext>
            </a:extLst>
          </p:cNvPr>
          <p:cNvSpPr/>
          <p:nvPr/>
        </p:nvSpPr>
        <p:spPr bwMode="auto">
          <a:xfrm>
            <a:off x="4376952" y="256490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5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9606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662707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03-070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유저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유저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경보 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Group 175">
            <a:extLst>
              <a:ext uri="{FF2B5EF4-FFF2-40B4-BE49-F238E27FC236}">
                <a16:creationId xmlns:a16="http://schemas.microsoft.com/office/drawing/2014/main" id="{65CF94FC-5732-6F6C-A3E9-82B9A6B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865313"/>
              </p:ext>
            </p:extLst>
          </p:nvPr>
        </p:nvGraphicFramePr>
        <p:xfrm>
          <a:off x="6754557" y="1700808"/>
          <a:ext cx="2679565" cy="1443170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경보 리스트 위젯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구역에서 발생한 경보에 대한 리스트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현재 상태 확인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엑셀 다운로드 가능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55298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BE675B9-2639-0381-DC8C-1E1C240DF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56" y="2204864"/>
            <a:ext cx="3803246" cy="3053838"/>
          </a:xfrm>
          <a:prstGeom prst="rect">
            <a:avLst/>
          </a:prstGeom>
        </p:spPr>
      </p:pic>
      <p:sp>
        <p:nvSpPr>
          <p:cNvPr id="9" name="모서리가 둥근 직사각형 155">
            <a:extLst>
              <a:ext uri="{FF2B5EF4-FFF2-40B4-BE49-F238E27FC236}">
                <a16:creationId xmlns:a16="http://schemas.microsoft.com/office/drawing/2014/main" id="{B2B1B804-2627-320D-A59C-858B4F186A85}"/>
              </a:ext>
            </a:extLst>
          </p:cNvPr>
          <p:cNvSpPr/>
          <p:nvPr/>
        </p:nvSpPr>
        <p:spPr bwMode="auto">
          <a:xfrm>
            <a:off x="1712656" y="220486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249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56412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03-080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유저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유저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CCTV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">
            <a:extLst>
              <a:ext uri="{FF2B5EF4-FFF2-40B4-BE49-F238E27FC236}">
                <a16:creationId xmlns:a16="http://schemas.microsoft.com/office/drawing/2014/main" id="{92E2881F-3B60-F251-8764-1DFE480B0BE7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4" name="Group 175">
            <a:extLst>
              <a:ext uri="{FF2B5EF4-FFF2-40B4-BE49-F238E27FC236}">
                <a16:creationId xmlns:a16="http://schemas.microsoft.com/office/drawing/2014/main" id="{65CF94FC-5732-6F6C-A3E9-82B9A6B65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12888"/>
              </p:ext>
            </p:extLst>
          </p:nvPr>
        </p:nvGraphicFramePr>
        <p:xfrm>
          <a:off x="6754557" y="1700808"/>
          <a:ext cx="2679565" cy="1321250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CCTV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위젯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해당 구역에 설치된 </a:t>
                      </a:r>
                      <a:r>
                        <a:rPr lang="en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CCTV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중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대를 볼 수 있음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전체보기 가능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55298"/>
                  </a:ext>
                </a:extLst>
              </a:tr>
              <a:tr h="256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15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모서리가 둥근 직사각형 155">
            <a:extLst>
              <a:ext uri="{FF2B5EF4-FFF2-40B4-BE49-F238E27FC236}">
                <a16:creationId xmlns:a16="http://schemas.microsoft.com/office/drawing/2014/main" id="{B2B1B804-2627-320D-A59C-858B4F186A85}"/>
              </a:ext>
            </a:extLst>
          </p:cNvPr>
          <p:cNvSpPr/>
          <p:nvPr/>
        </p:nvSpPr>
        <p:spPr bwMode="auto">
          <a:xfrm>
            <a:off x="1712656" y="220486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E23DF4-C586-CDEB-5D15-AB5BDB00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56" y="2315684"/>
            <a:ext cx="3816424" cy="324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8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C046-90E7-0C2C-434B-D87FBFB0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CHAPTER #00 OVERVIEW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727A2-0BCA-FC29-5A8F-531AD034B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sz="1400" b="0" dirty="0">
                <a:solidFill>
                  <a:srgbClr val="2F3F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권한 별 대시보드 위젯 배치 </a:t>
            </a: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F9118-7BDC-06D8-BD7F-6918EC91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73A1B-AE72-474E-9878-8491C498EE0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2554BBC-0FFF-0FFC-DED6-9884F97D6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826017"/>
              </p:ext>
            </p:extLst>
          </p:nvPr>
        </p:nvGraphicFramePr>
        <p:xfrm>
          <a:off x="439738" y="1368057"/>
          <a:ext cx="9026523" cy="4264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7771">
                  <a:extLst>
                    <a:ext uri="{9D8B030D-6E8A-4147-A177-3AD203B41FA5}">
                      <a16:colId xmlns:a16="http://schemas.microsoft.com/office/drawing/2014/main" val="2585229660"/>
                    </a:ext>
                  </a:extLst>
                </a:gridCol>
                <a:gridCol w="1407771">
                  <a:extLst>
                    <a:ext uri="{9D8B030D-6E8A-4147-A177-3AD203B41FA5}">
                      <a16:colId xmlns:a16="http://schemas.microsoft.com/office/drawing/2014/main" val="2752808147"/>
                    </a:ext>
                  </a:extLst>
                </a:gridCol>
                <a:gridCol w="1407771">
                  <a:extLst>
                    <a:ext uri="{9D8B030D-6E8A-4147-A177-3AD203B41FA5}">
                      <a16:colId xmlns:a16="http://schemas.microsoft.com/office/drawing/2014/main" val="1337038521"/>
                    </a:ext>
                  </a:extLst>
                </a:gridCol>
                <a:gridCol w="1601070">
                  <a:extLst>
                    <a:ext uri="{9D8B030D-6E8A-4147-A177-3AD203B41FA5}">
                      <a16:colId xmlns:a16="http://schemas.microsoft.com/office/drawing/2014/main" val="2768252783"/>
                    </a:ext>
                  </a:extLst>
                </a:gridCol>
                <a:gridCol w="1601070">
                  <a:extLst>
                    <a:ext uri="{9D8B030D-6E8A-4147-A177-3AD203B41FA5}">
                      <a16:colId xmlns:a16="http://schemas.microsoft.com/office/drawing/2014/main" val="1506579149"/>
                    </a:ext>
                  </a:extLst>
                </a:gridCol>
                <a:gridCol w="1601070">
                  <a:extLst>
                    <a:ext uri="{9D8B030D-6E8A-4147-A177-3AD203B41FA5}">
                      <a16:colId xmlns:a16="http://schemas.microsoft.com/office/drawing/2014/main" val="3221363750"/>
                    </a:ext>
                  </a:extLst>
                </a:gridCol>
              </a:tblGrid>
              <a:tr h="44569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위젯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C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대시보드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C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1201920"/>
                  </a:ext>
                </a:extLst>
              </a:tr>
              <a:tr h="2111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1depth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C7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2depth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C7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3depth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C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관리 대시보드 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–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현장 셋팅 용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C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관리 대시보드 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–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현장 관리 용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C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사용자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053772"/>
                  </a:ext>
                </a:extLst>
              </a:tr>
              <a:tr h="21282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배치 여부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C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배치 여부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C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배치 여부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942391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현장관리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장비관리 </a:t>
                      </a:r>
                      <a:b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구역관리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73428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구역관리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063182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사용자 관리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933200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문자차단시간 설정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82026"/>
                  </a:ext>
                </a:extLst>
              </a:tr>
              <a:tr h="21666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경보 룰 관리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6204"/>
                  </a:ext>
                </a:extLst>
              </a:tr>
              <a:tr h="211116"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현장현황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장비위치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개별 장비 상세 위젯 </a:t>
                      </a:r>
                      <a:b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기록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CCTV (CCTV 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장비 선택 시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727285"/>
                  </a:ext>
                </a:extLst>
              </a:tr>
              <a:tr h="21111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장비리스트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1328"/>
                  </a:ext>
                </a:extLst>
              </a:tr>
              <a:tr h="21111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안전장구 위치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93694"/>
                  </a:ext>
                </a:extLst>
              </a:tr>
              <a:tr h="21111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경보 및 조치리스트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864744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디데이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155579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장비 상태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388540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날씨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80462"/>
                  </a:ext>
                </a:extLst>
              </a:tr>
              <a:tr h="2111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경보 및 조치리스트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913967"/>
                  </a:ext>
                </a:extLst>
              </a:tr>
              <a:tr h="21111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현장현황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개별 장비 상세 위젯 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01210"/>
                  </a:ext>
                </a:extLst>
              </a:tr>
              <a:tr h="21111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기록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9805"/>
                  </a:ext>
                </a:extLst>
              </a:tr>
              <a:tr h="222845">
                <a:tc>
                  <a:txBody>
                    <a:bodyPr/>
                    <a:lstStyle/>
                    <a:p>
                      <a:pPr algn="l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CCTV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B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</a:p>
                  </a:txBody>
                  <a:tcPr marL="8797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26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9506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85302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03-090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미사용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미사용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통계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경보 발생 막대그래프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69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009590"/>
              </p:ext>
            </p:extLst>
          </p:nvPr>
        </p:nvGraphicFramePr>
        <p:xfrm>
          <a:off x="6754557" y="1700808"/>
          <a:ext cx="2679565" cy="1650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경보 발생 막대그래프 위젯 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및 알람 발생 현황 막대 그래프 위젯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별 선택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X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축 기준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2E12C5A6-E0AD-F054-2950-B937CFC1D878}"/>
              </a:ext>
            </a:extLst>
          </p:cNvPr>
          <p:cNvSpPr/>
          <p:nvPr/>
        </p:nvSpPr>
        <p:spPr bwMode="auto">
          <a:xfrm>
            <a:off x="743957" y="257882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FE238A-4D02-1077-BC21-C4F76682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27" y="2852936"/>
            <a:ext cx="5054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79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93030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03-100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미사용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미사용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통계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경보 발생 현황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70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95760"/>
              </p:ext>
            </p:extLst>
          </p:nvPr>
        </p:nvGraphicFramePr>
        <p:xfrm>
          <a:off x="6771582" y="1700808"/>
          <a:ext cx="2679565" cy="1650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3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경보 발생 현황 위젯 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및 알람 발생 현황 원 그래프 위젯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 별 선택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파이 기준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/)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2E12C5A6-E0AD-F054-2950-B937CFC1D878}"/>
              </a:ext>
            </a:extLst>
          </p:cNvPr>
          <p:cNvSpPr/>
          <p:nvPr/>
        </p:nvSpPr>
        <p:spPr bwMode="auto">
          <a:xfrm>
            <a:off x="743957" y="257882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133B4E-FB8C-77FE-79BB-1C8DB8E5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77" y="2517302"/>
            <a:ext cx="31369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88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27021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03-110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미사용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미사용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통계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경보 발생 순위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71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50801"/>
              </p:ext>
            </p:extLst>
          </p:nvPr>
        </p:nvGraphicFramePr>
        <p:xfrm>
          <a:off x="6771582" y="1700808"/>
          <a:ext cx="2679565" cy="186360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3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경보 발생 순위 위젯 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및 알람 발생 순위 위젯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별 선택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 의 경우 경보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단계 모두 합친 발생 건수로 노출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순위 기준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2E12C5A6-E0AD-F054-2950-B937CFC1D878}"/>
              </a:ext>
            </a:extLst>
          </p:cNvPr>
          <p:cNvSpPr/>
          <p:nvPr/>
        </p:nvSpPr>
        <p:spPr bwMode="auto">
          <a:xfrm>
            <a:off x="743957" y="257882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DA74C8-EB1E-4C53-72A4-3877ED1E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427" y="2636838"/>
            <a:ext cx="31369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16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397899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03-120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미사용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미사용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통계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경보 발생 현황 선그래프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72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438862"/>
              </p:ext>
            </p:extLst>
          </p:nvPr>
        </p:nvGraphicFramePr>
        <p:xfrm>
          <a:off x="6771582" y="1700808"/>
          <a:ext cx="2679565" cy="1650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3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경보 발생 현황 선그래프 위젯 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및 알람 발생 현황 추이 그래프 위젯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 별 선택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X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축 기준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2E12C5A6-E0AD-F054-2950-B937CFC1D878}"/>
              </a:ext>
            </a:extLst>
          </p:cNvPr>
          <p:cNvSpPr/>
          <p:nvPr/>
        </p:nvSpPr>
        <p:spPr bwMode="auto">
          <a:xfrm>
            <a:off x="743957" y="257882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195E72C-3FBA-A3ED-7CCE-C35A88FE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78" y="2758579"/>
            <a:ext cx="5041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02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427320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03-120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미사용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미사용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통계 위젯 </a:t>
                      </a:r>
                      <a:r>
                        <a:rPr lang="en-US" altLang="ko-KR" sz="1000" b="0" dirty="0"/>
                        <a:t>–</a:t>
                      </a:r>
                      <a:r>
                        <a:rPr lang="ko-KR" altLang="en-US" sz="1000" b="0" dirty="0"/>
                        <a:t> 장비 별 경보 발생 현황 선그래프 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pPr eaLnBrk="1" hangingPunct="1"/>
            <a:r>
              <a:rPr kumimoji="1" lang="en-US" altLang="ko-Kore-KR" dirty="0"/>
              <a:t>CHAPTER #</a:t>
            </a:r>
            <a:r>
              <a:rPr kumimoji="1" lang="en-US" altLang="ko-KR" dirty="0"/>
              <a:t>03</a:t>
            </a:r>
            <a:r>
              <a:rPr kumimoji="1" lang="ko-KR" altLang="en-US" dirty="0"/>
              <a:t> </a:t>
            </a:r>
            <a:r>
              <a:rPr lang="ko-KR" altLang="en-US" sz="1400" dirty="0"/>
              <a:t>유저 대시보드</a:t>
            </a:r>
            <a:r>
              <a:rPr lang="en-US" altLang="ko-KR" sz="1400" dirty="0"/>
              <a:t>/</a:t>
            </a:r>
            <a:r>
              <a:rPr lang="ko-KR" altLang="en-US" sz="1400" dirty="0"/>
              <a:t>위젯 정의</a:t>
            </a:r>
            <a:r>
              <a:rPr kumimoji="1" lang="ko-KR" altLang="en-US" dirty="0"/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73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9991"/>
              </p:ext>
            </p:extLst>
          </p:nvPr>
        </p:nvGraphicFramePr>
        <p:xfrm>
          <a:off x="6771582" y="1700808"/>
          <a:ext cx="2679565" cy="1650247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3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장비 별 경보 발생 현황 선그래프 위젯 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경보 및 알람 발생 현황 추이 그래프 위젯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 별 선택 가능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설정 변경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위젯 이름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 </a:t>
                      </a:r>
                      <a:r>
                        <a:rPr lang="en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X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축 기준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구역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장비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안전장구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43CC0911-4DAF-CB31-768C-A594C038F5E2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기획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2E12C5A6-E0AD-F054-2950-B937CFC1D878}"/>
              </a:ext>
            </a:extLst>
          </p:cNvPr>
          <p:cNvSpPr/>
          <p:nvPr/>
        </p:nvSpPr>
        <p:spPr bwMode="auto">
          <a:xfrm>
            <a:off x="743957" y="2578822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FEB43B2A-AAD6-7C78-00B1-9FDAE330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650822"/>
            <a:ext cx="5054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870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/>
          <p:cNvSpPr>
            <a:spLocks noChangeArrowheads="1"/>
          </p:cNvSpPr>
          <p:nvPr/>
        </p:nvSpPr>
        <p:spPr bwMode="auto">
          <a:xfrm>
            <a:off x="1352550" y="3068638"/>
            <a:ext cx="72723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10000"/>
              </a:lnSpc>
            </a:pPr>
            <a:r>
              <a:rPr kumimoji="0" lang="en-US" altLang="ko-KR" sz="6000" b="1" i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End of Document</a:t>
            </a:r>
            <a:endParaRPr kumimoji="0" lang="ko-KR" altLang="en-US" sz="6000" b="1" i="1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28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C046-90E7-0C2C-434B-D87FBFB0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CHAPTER #00 OVERVIEW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727A2-0BCA-FC29-5A8F-531AD034B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sz="1400" b="0" dirty="0">
                <a:solidFill>
                  <a:srgbClr val="2F3F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권한 정책 및 현장 구성 정책</a:t>
            </a: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400" b="0" dirty="0">
              <a:solidFill>
                <a:srgbClr val="2F3F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F9118-7BDC-06D8-BD7F-6918EC91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73A1B-AE72-474E-9878-8491C498EE0B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9A43EB-A67F-E6DD-2D31-AB24CD84D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4043"/>
              </p:ext>
            </p:extLst>
          </p:nvPr>
        </p:nvGraphicFramePr>
        <p:xfrm>
          <a:off x="848544" y="1556792"/>
          <a:ext cx="2232372" cy="7920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188">
                  <a:extLst>
                    <a:ext uri="{9D8B030D-6E8A-4147-A177-3AD203B41FA5}">
                      <a16:colId xmlns:a16="http://schemas.microsoft.com/office/drawing/2014/main" val="2585229660"/>
                    </a:ext>
                  </a:extLst>
                </a:gridCol>
                <a:gridCol w="912060">
                  <a:extLst>
                    <a:ext uri="{9D8B030D-6E8A-4147-A177-3AD203B41FA5}">
                      <a16:colId xmlns:a16="http://schemas.microsoft.com/office/drawing/2014/main" val="937793858"/>
                    </a:ext>
                  </a:extLst>
                </a:gridCol>
                <a:gridCol w="744124">
                  <a:extLst>
                    <a:ext uri="{9D8B030D-6E8A-4147-A177-3AD203B41FA5}">
                      <a16:colId xmlns:a16="http://schemas.microsoft.com/office/drawing/2014/main" val="1144186022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Depth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관리 범위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필수 여부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73428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현장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063182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구역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9332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5E8D406-D04D-F675-DCB8-3C19A192C6AF}"/>
              </a:ext>
            </a:extLst>
          </p:cNvPr>
          <p:cNvSpPr txBox="1"/>
          <p:nvPr/>
        </p:nvSpPr>
        <p:spPr>
          <a:xfrm>
            <a:off x="529321" y="1238563"/>
            <a:ext cx="122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Wingdings" pitchFamily="2" charset="2"/>
              <a:buChar char="ü"/>
            </a:pPr>
            <a:r>
              <a:rPr lang="ko-Kore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현장</a:t>
            </a:r>
            <a:r>
              <a:rPr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구성 정책</a:t>
            </a:r>
            <a:endParaRPr kumimoji="1" lang="ko-Kore-KR" altLang="en-US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B919F0-3FF0-9636-74BE-A02200798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869104"/>
              </p:ext>
            </p:extLst>
          </p:nvPr>
        </p:nvGraphicFramePr>
        <p:xfrm>
          <a:off x="4262104" y="1556792"/>
          <a:ext cx="3931256" cy="7920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3219">
                  <a:extLst>
                    <a:ext uri="{9D8B030D-6E8A-4147-A177-3AD203B41FA5}">
                      <a16:colId xmlns:a16="http://schemas.microsoft.com/office/drawing/2014/main" val="2585229660"/>
                    </a:ext>
                  </a:extLst>
                </a:gridCol>
                <a:gridCol w="3108037">
                  <a:extLst>
                    <a:ext uri="{9D8B030D-6E8A-4147-A177-3AD203B41FA5}">
                      <a16:colId xmlns:a16="http://schemas.microsoft.com/office/drawing/2014/main" val="937793858"/>
                    </a:ext>
                  </a:extLst>
                </a:gridCol>
              </a:tblGrid>
              <a:tr h="2477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권한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정의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73428"/>
                  </a:ext>
                </a:extLst>
              </a:tr>
              <a:tr h="2965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관리자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대시보드 생성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위젯 배치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위젯 값 변경 등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SPASS 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내 대시보드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위젯 수정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보기 권한 보유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063182"/>
                  </a:ext>
                </a:extLst>
              </a:tr>
              <a:tr h="2477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사용자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사용자 관련 대시보드 보기 권한만 부여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.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추가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수정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삭제 불가능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9332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EB7958-FADB-838A-B700-D7289CA29382}"/>
              </a:ext>
            </a:extLst>
          </p:cNvPr>
          <p:cNvSpPr txBox="1"/>
          <p:nvPr/>
        </p:nvSpPr>
        <p:spPr>
          <a:xfrm>
            <a:off x="3942882" y="1238563"/>
            <a:ext cx="923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Wingdings" pitchFamily="2" charset="2"/>
              <a:buChar char="ü"/>
            </a:pPr>
            <a:r>
              <a:rPr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권한 구분</a:t>
            </a:r>
            <a:endParaRPr kumimoji="1" lang="ko-Kore-KR" altLang="en-US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25D76A4-9E91-13E4-3CF9-B3562FCC4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76087"/>
              </p:ext>
            </p:extLst>
          </p:nvPr>
        </p:nvGraphicFramePr>
        <p:xfrm>
          <a:off x="877690" y="3821304"/>
          <a:ext cx="7459686" cy="54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2085">
                  <a:extLst>
                    <a:ext uri="{9D8B030D-6E8A-4147-A177-3AD203B41FA5}">
                      <a16:colId xmlns:a16="http://schemas.microsoft.com/office/drawing/2014/main" val="2585229660"/>
                    </a:ext>
                  </a:extLst>
                </a:gridCol>
                <a:gridCol w="5897601">
                  <a:extLst>
                    <a:ext uri="{9D8B030D-6E8A-4147-A177-3AD203B41FA5}">
                      <a16:colId xmlns:a16="http://schemas.microsoft.com/office/drawing/2014/main" val="937793858"/>
                    </a:ext>
                  </a:extLst>
                </a:gridCol>
              </a:tblGrid>
              <a:tr h="2475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권한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생성 방식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73428"/>
                  </a:ext>
                </a:extLst>
              </a:tr>
              <a:tr h="296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사용자</a:t>
                      </a: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관리자가 모니터링 유저의 아이디로 계정 생성을 하고 모니터링  대시보드에 접근할 수 있도록 권한을 부여하는 방식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2000" marR="8797" marT="8797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7787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AA2E975-E7BB-A768-994E-30D0B4F5B838}"/>
              </a:ext>
            </a:extLst>
          </p:cNvPr>
          <p:cNvSpPr txBox="1"/>
          <p:nvPr/>
        </p:nvSpPr>
        <p:spPr>
          <a:xfrm>
            <a:off x="558468" y="3503075"/>
            <a:ext cx="122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Wingdings" pitchFamily="2" charset="2"/>
              <a:buChar char="ü"/>
            </a:pPr>
            <a:r>
              <a:rPr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방식</a:t>
            </a:r>
            <a:endParaRPr kumimoji="1" lang="ko-Kore-KR" altLang="en-US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05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535163"/>
              </p:ext>
            </p:extLst>
          </p:nvPr>
        </p:nvGraphicFramePr>
        <p:xfrm>
          <a:off x="416496" y="620689"/>
          <a:ext cx="9073008" cy="5848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00-010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캐스트이즈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강신애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알람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2022-12-01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알람 발생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750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4163" y="17463"/>
            <a:ext cx="6391275" cy="654050"/>
          </a:xfrm>
        </p:spPr>
        <p:txBody>
          <a:bodyPr/>
          <a:lstStyle/>
          <a:p>
            <a:r>
              <a:rPr lang="en-US" altLang="ko-KR" sz="1400" dirty="0"/>
              <a:t>CHAPTER #00</a:t>
            </a:r>
            <a:r>
              <a:rPr lang="ko-KR" altLang="en-US" sz="1400" dirty="0"/>
              <a:t> 알람 발생</a:t>
            </a:r>
            <a:endParaRPr lang="en-US" altLang="ko-KR" sz="1400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6A1E78-535E-4C4C-9FBF-3AAF332AFC10}" type="slidenum">
              <a:rPr lang="ko-KR" altLang="en-US"/>
              <a:pPr>
                <a:defRPr/>
              </a:pPr>
              <a:t>8</a:t>
            </a:fld>
            <a:endParaRPr lang="ko-KR" altLang="en-US" dirty="0"/>
          </a:p>
        </p:txBody>
      </p:sp>
      <p:graphicFrame>
        <p:nvGraphicFramePr>
          <p:cNvPr id="5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941079"/>
              </p:ext>
            </p:extLst>
          </p:nvPr>
        </p:nvGraphicFramePr>
        <p:xfrm>
          <a:off x="6754557" y="1700808"/>
          <a:ext cx="2679565" cy="2954363"/>
        </p:xfrm>
        <a:graphic>
          <a:graphicData uri="http://schemas.openxmlformats.org/drawingml/2006/table">
            <a:tbl>
              <a:tblPr/>
              <a:tblGrid>
                <a:gridCol w="30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알람 마크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 발생 시 팝업이 띄워지며 해당 마크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알람 발생 시각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알람 발생 시각 노출</a:t>
                      </a:r>
                      <a:endParaRPr lang="en-US" altLang="ko-KR" sz="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경보 룰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설정된 </a:t>
                      </a:r>
                      <a:r>
                        <a:rPr lang="ko-KR" altLang="en-US" sz="700" b="0" i="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경보룰</a:t>
                      </a:r>
                      <a:r>
                        <a:rPr lang="ko-KR" altLang="en-US" sz="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명 노출</a:t>
                      </a:r>
                      <a:endParaRPr lang="en-US" altLang="ko-KR" sz="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장비 및 위치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알람이 발생한 장비 및 위치 노출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확인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＇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시 인지 처리</a:t>
                      </a:r>
                      <a:endParaRPr lang="en-US" altLang="ko-KR" sz="700" b="0" i="0" kern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＇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확인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버튼 미 선택 시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초 뒤 경보 팝업은 사라지며 해당 경보는 미인지처리 됨</a:t>
                      </a: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8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Remarks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BD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9" marR="91419" marT="45734" marB="45734" anchor="ctr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65"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알람 발생 시 대시보드 위에 알람 팝업이 띄워지며 알람 사운드 동시 재생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" name="모서리가 둥근 직사각형 2">
            <a:extLst>
              <a:ext uri="{FF2B5EF4-FFF2-40B4-BE49-F238E27FC236}">
                <a16:creationId xmlns:a16="http://schemas.microsoft.com/office/drawing/2014/main" id="{34A54BF4-2E13-1BA5-FAEC-5CF7F5B6784B}"/>
              </a:ext>
            </a:extLst>
          </p:cNvPr>
          <p:cNvSpPr/>
          <p:nvPr/>
        </p:nvSpPr>
        <p:spPr>
          <a:xfrm>
            <a:off x="7461162" y="0"/>
            <a:ext cx="2429467" cy="463129"/>
          </a:xfrm>
          <a:prstGeom prst="roundRect">
            <a:avLst>
              <a:gd name="adj" fmla="val 3583"/>
            </a:avLst>
          </a:prstGeom>
          <a:solidFill>
            <a:srgbClr val="F9DBDB"/>
          </a:solidFill>
          <a:ln w="3175">
            <a:noFill/>
          </a:ln>
          <a:effectLst>
            <a:outerShdw blurRad="50800" dist="38100" dir="2700000" algn="tl" rotWithShape="0">
              <a:srgbClr val="0223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800" dirty="0">
                <a:solidFill>
                  <a:srgbClr val="02235B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적용 내용</a:t>
            </a:r>
            <a:endParaRPr kumimoji="1" lang="ko-Kore-KR" altLang="en-US" sz="800" dirty="0">
              <a:solidFill>
                <a:srgbClr val="02235B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D58E94-A818-EECD-D782-9A45CC79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10" y="2420888"/>
            <a:ext cx="5665806" cy="28917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0EF248D-F724-E96D-BB66-4423DF32B45F}"/>
              </a:ext>
            </a:extLst>
          </p:cNvPr>
          <p:cNvSpPr/>
          <p:nvPr/>
        </p:nvSpPr>
        <p:spPr>
          <a:xfrm>
            <a:off x="774810" y="2420888"/>
            <a:ext cx="5665806" cy="2891747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48B80F-74F2-B437-0A97-C52EC0A1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50" y="3041528"/>
            <a:ext cx="2527300" cy="1574800"/>
          </a:xfrm>
          <a:prstGeom prst="rect">
            <a:avLst/>
          </a:prstGeom>
        </p:spPr>
      </p:pic>
      <p:sp>
        <p:nvSpPr>
          <p:cNvPr id="11" name="모서리가 둥근 직사각형 155">
            <a:extLst>
              <a:ext uri="{FF2B5EF4-FFF2-40B4-BE49-F238E27FC236}">
                <a16:creationId xmlns:a16="http://schemas.microsoft.com/office/drawing/2014/main" id="{091D14B9-214C-C2EF-C631-B73CCC955B65}"/>
              </a:ext>
            </a:extLst>
          </p:cNvPr>
          <p:cNvSpPr/>
          <p:nvPr/>
        </p:nvSpPr>
        <p:spPr bwMode="auto">
          <a:xfrm>
            <a:off x="2288704" y="3501024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2" name="모서리가 둥근 직사각형 155">
            <a:extLst>
              <a:ext uri="{FF2B5EF4-FFF2-40B4-BE49-F238E27FC236}">
                <a16:creationId xmlns:a16="http://schemas.microsoft.com/office/drawing/2014/main" id="{316909B6-7898-84E3-BEA5-AEF04CF6E753}"/>
              </a:ext>
            </a:extLst>
          </p:cNvPr>
          <p:cNvSpPr/>
          <p:nvPr/>
        </p:nvSpPr>
        <p:spPr bwMode="auto">
          <a:xfrm>
            <a:off x="3152816" y="350100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4" name="모서리가 둥근 직사각형 155">
            <a:extLst>
              <a:ext uri="{FF2B5EF4-FFF2-40B4-BE49-F238E27FC236}">
                <a16:creationId xmlns:a16="http://schemas.microsoft.com/office/drawing/2014/main" id="{0F8545AB-2A0A-F99C-896E-A9695E5C79E1}"/>
              </a:ext>
            </a:extLst>
          </p:cNvPr>
          <p:cNvSpPr/>
          <p:nvPr/>
        </p:nvSpPr>
        <p:spPr bwMode="auto">
          <a:xfrm>
            <a:off x="3152800" y="3717048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5" name="모서리가 둥근 직사각형 155">
            <a:extLst>
              <a:ext uri="{FF2B5EF4-FFF2-40B4-BE49-F238E27FC236}">
                <a16:creationId xmlns:a16="http://schemas.microsoft.com/office/drawing/2014/main" id="{72024DAC-7C88-0384-4921-DEFF76419005}"/>
              </a:ext>
            </a:extLst>
          </p:cNvPr>
          <p:cNvSpPr/>
          <p:nvPr/>
        </p:nvSpPr>
        <p:spPr bwMode="auto">
          <a:xfrm>
            <a:off x="3152800" y="3933056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  <p:sp>
        <p:nvSpPr>
          <p:cNvPr id="16" name="모서리가 둥근 직사각형 155">
            <a:extLst>
              <a:ext uri="{FF2B5EF4-FFF2-40B4-BE49-F238E27FC236}">
                <a16:creationId xmlns:a16="http://schemas.microsoft.com/office/drawing/2014/main" id="{FE038F6D-26A0-6C78-23A6-1CF8224518F4}"/>
              </a:ext>
            </a:extLst>
          </p:cNvPr>
          <p:cNvSpPr/>
          <p:nvPr/>
        </p:nvSpPr>
        <p:spPr bwMode="auto">
          <a:xfrm>
            <a:off x="2936776" y="4365120"/>
            <a:ext cx="144000" cy="144000"/>
          </a:xfrm>
          <a:prstGeom prst="roundRect">
            <a:avLst>
              <a:gd name="adj" fmla="val 0"/>
            </a:avLst>
          </a:prstGeom>
          <a:solidFill>
            <a:srgbClr val="59637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GothicOTF" charset="-127"/>
              </a:rPr>
              <a:t>5</a:t>
            </a:r>
            <a:endParaRPr lang="ko-KR" altLang="en-US" sz="7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043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T PPT">
  <a:themeElements>
    <a:clrScheme name="Custom 5">
      <a:dk1>
        <a:sysClr val="windowText" lastClr="000000"/>
      </a:dk1>
      <a:lt1>
        <a:sysClr val="window" lastClr="FFFFFF"/>
      </a:lt1>
      <a:dk2>
        <a:srgbClr val="313231"/>
      </a:dk2>
      <a:lt2>
        <a:srgbClr val="E7E6E6"/>
      </a:lt2>
      <a:accent1>
        <a:srgbClr val="FF0000"/>
      </a:accent1>
      <a:accent2>
        <a:srgbClr val="00C0AA"/>
      </a:accent2>
      <a:accent3>
        <a:srgbClr val="A5A5A5"/>
      </a:accent3>
      <a:accent4>
        <a:srgbClr val="7D7D7D"/>
      </a:accent4>
      <a:accent5>
        <a:srgbClr val="4B4B4B"/>
      </a:accent5>
      <a:accent6>
        <a:srgbClr val="323232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30000"/>
          </a:lnSpc>
          <a:defRPr sz="900" spc="-6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LongProperties xmlns="http://schemas.microsoft.com/office/2006/metadata/longProperties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3DC77A828EE2C4D81AF024F460569B5" ma:contentTypeVersion="1" ma:contentTypeDescription="새 문서를 만듭니다." ma:contentTypeScope="" ma:versionID="cc9d5630a70d8196d048ee69f0fc4281">
  <xsd:schema xmlns:xsd="http://www.w3.org/2001/XMLSchema" xmlns:xs="http://www.w3.org/2001/XMLSchema" xmlns:p="http://schemas.microsoft.com/office/2006/metadata/properties" xmlns:ns2="38401c30-03ba-420f-896f-36299c68a925" targetNamespace="http://schemas.microsoft.com/office/2006/metadata/properties" ma:root="true" ma:fieldsID="f52a3d49948d89f7fa0004adad49ab67" ns2:_="">
    <xsd:import namespace="38401c30-03ba-420f-896f-36299c68a92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01c30-03ba-420f-896f-36299c68a92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문서 ID 값" ma:description="이 항목에 할당된 문서 ID 값입니다." ma:internalName="_dlc_DocId" ma:readOnly="true">
      <xsd:simpleType>
        <xsd:restriction base="dms:Text"/>
      </xsd:simpleType>
    </xsd:element>
    <xsd:element name="_dlc_DocIdUrl" ma:index="9" nillable="true" ma:displayName="문서 ID" ma:description="이 문서에 대한 영구 링크입니다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영구 ID" ma:description="추가 시 ID를 유지합니다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7F5794-410F-4B53-A605-F79AEA507B76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474891BC-C640-43D5-8175-33BC594307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A49A56-48DF-45A9-B7BA-B180B664DF62}">
  <ds:schemaRefs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38401c30-03ba-420f-896f-36299c68a925"/>
  </ds:schemaRefs>
</ds:datastoreItem>
</file>

<file path=customXml/itemProps4.xml><?xml version="1.0" encoding="utf-8"?>
<ds:datastoreItem xmlns:ds="http://schemas.openxmlformats.org/officeDocument/2006/customXml" ds:itemID="{F5DA953D-B00F-4D53-B01B-5A1C523FA2C0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880D073E-B96D-419D-A08A-BEEB1D214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401c30-03ba-420f-896f-36299c68a9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4137</TotalTime>
  <Words>6775</Words>
  <Application>Microsoft Office PowerPoint</Application>
  <PresentationFormat>A4 용지(210x297mm)</PresentationFormat>
  <Paragraphs>2740</Paragraphs>
  <Slides>75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4" baseType="lpstr">
      <vt:lpstr>굴림</vt:lpstr>
      <vt:lpstr>Malgun Gothic</vt:lpstr>
      <vt:lpstr>Malgun Gothic</vt:lpstr>
      <vt:lpstr>시스템 서체 일반체</vt:lpstr>
      <vt:lpstr>Arial</vt:lpstr>
      <vt:lpstr>Times New Roman</vt:lpstr>
      <vt:lpstr>Wingdings</vt:lpstr>
      <vt:lpstr>Office 테마</vt:lpstr>
      <vt:lpstr>KT PPT</vt:lpstr>
      <vt:lpstr>UI 설계서</vt:lpstr>
      <vt:lpstr>PowerPoint 프레젠테이션</vt:lpstr>
      <vt:lpstr>PowerPoint 프레젠테이션</vt:lpstr>
      <vt:lpstr>PowerPoint 프레젠테이션</vt:lpstr>
      <vt:lpstr>PowerPoint 프레젠테이션</vt:lpstr>
      <vt:lpstr>CHAPTER #00 OVERVIEW</vt:lpstr>
      <vt:lpstr>CHAPTER #00 OVERVIEW</vt:lpstr>
      <vt:lpstr>CHAPTER #00 OVERVIEW</vt:lpstr>
      <vt:lpstr>CHAPTER #00 알람 발생</vt:lpstr>
      <vt:lpstr>PowerPoint 프레젠테이션</vt:lpstr>
      <vt:lpstr>CHAPTER #01 로그인</vt:lpstr>
      <vt:lpstr>CHAPTER #01 로그인</vt:lpstr>
      <vt:lpstr>PowerPoint 프레젠테이션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CHAPTER #02 관리자 대시보드/위젯 정의 </vt:lpstr>
      <vt:lpstr>PowerPoint 프레젠테이션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CHAPTER #03 유저 대시보드/위젯 정의 </vt:lpstr>
      <vt:lpstr>PowerPoint 프레젠테이션</vt:lpstr>
    </vt:vector>
  </TitlesOfParts>
  <Company>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권 현오</cp:lastModifiedBy>
  <cp:revision>754</cp:revision>
  <dcterms:created xsi:type="dcterms:W3CDTF">2011-01-04T12:32:05Z</dcterms:created>
  <dcterms:modified xsi:type="dcterms:W3CDTF">2022-12-05T05:36:39Z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FCNHZ7S6XMZC-6-2714</vt:lpwstr>
  </property>
  <property fmtid="{D5CDD505-2E9C-101B-9397-08002B2CF9AE}" pid="3" name="_dlc_DocIdItemGuid">
    <vt:lpwstr>ab86fa6f-0ef5-4b90-9ff9-987649a96697</vt:lpwstr>
  </property>
  <property fmtid="{D5CDD505-2E9C-101B-9397-08002B2CF9AE}" pid="4" name="_dlc_DocIdUrl">
    <vt:lpwstr>https://ecm.ktds.co.kr/sites/ECM/_layouts/DocIdRedir.aspx?ID=FCNHZ7S6XMZC-6-2714, FCNHZ7S6XMZC-6-2714</vt:lpwstr>
  </property>
</Properties>
</file>